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4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62" r:id="rId18"/>
    <p:sldId id="260" r:id="rId19"/>
    <p:sldId id="284" r:id="rId20"/>
    <p:sldId id="286" r:id="rId21"/>
    <p:sldId id="288" r:id="rId22"/>
    <p:sldId id="287" r:id="rId23"/>
    <p:sldId id="289" r:id="rId24"/>
    <p:sldId id="285" r:id="rId25"/>
    <p:sldId id="290" r:id="rId2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98" d="100"/>
          <a:sy n="98" d="100"/>
        </p:scale>
        <p:origin x="-12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323C2-EB26-3945-AAA8-1C4DC6E791A1}" type="datetimeFigureOut">
              <a:rPr lang="fr-FR" smtClean="0"/>
              <a:t>03/10/2014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1E09A-D101-1149-988E-731C0B85AE3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602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1E09A-D101-1149-988E-731C0B85AE3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3151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9E287-0E8B-AA4D-BA31-A134B606670B}" type="datetimeFigureOut">
              <a:rPr lang="fr-FR" smtClean="0"/>
              <a:pPr/>
              <a:t>03/10/2014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799A1-903F-7245-BA4F-C00BDB12D4EA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5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764704"/>
            <a:ext cx="7772400" cy="1665089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SDHCAL</a:t>
            </a:r>
            <a:br>
              <a:rPr lang="fr-FR" dirty="0" smtClean="0"/>
            </a:br>
            <a:r>
              <a:rPr lang="fr-FR" dirty="0" smtClean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838200" y="2483018"/>
            <a:ext cx="74676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charset="2"/>
              <a:buChar char="à"/>
            </a:pPr>
            <a:r>
              <a:rPr lang="fr-FR" dirty="0" smtClean="0"/>
              <a:t>  SDHCAL en quelques mots</a:t>
            </a:r>
          </a:p>
          <a:p>
            <a:pPr>
              <a:buFont typeface="Wingdings" charset="2"/>
              <a:buChar char="à"/>
            </a:pPr>
            <a:endParaRPr lang="fr-FR" dirty="0" smtClean="0"/>
          </a:p>
          <a:p>
            <a:pPr>
              <a:buFont typeface="Wingdings" charset="2"/>
              <a:buChar char="à"/>
            </a:pPr>
            <a:r>
              <a:rPr lang="fr-FR" dirty="0" smtClean="0"/>
              <a:t>  Activités d’analyse en 2014</a:t>
            </a:r>
          </a:p>
          <a:p>
            <a:endParaRPr lang="fr-FR" dirty="0" smtClean="0"/>
          </a:p>
          <a:p>
            <a:pPr>
              <a:buFont typeface="Wingdings" charset="2"/>
              <a:buChar char="à"/>
            </a:pPr>
            <a:r>
              <a:rPr lang="fr-FR" dirty="0" smtClean="0"/>
              <a:t> Préparation </a:t>
            </a:r>
            <a:r>
              <a:rPr lang="fr-FR" dirty="0" smtClean="0"/>
              <a:t>du </a:t>
            </a:r>
            <a:r>
              <a:rPr lang="fr-FR" dirty="0" smtClean="0"/>
              <a:t>test/</a:t>
            </a:r>
            <a:r>
              <a:rPr lang="fr-FR" dirty="0" smtClean="0"/>
              <a:t>faisceau du 2014</a:t>
            </a:r>
            <a:endParaRPr lang="fr-FR" dirty="0" smtClean="0"/>
          </a:p>
          <a:p>
            <a:pPr>
              <a:buFont typeface="Wingdings" charset="2"/>
              <a:buChar char="à"/>
            </a:pPr>
            <a:endParaRPr lang="fr-FR" dirty="0" smtClean="0"/>
          </a:p>
          <a:p>
            <a:pPr>
              <a:buFont typeface="Wingdings" charset="2"/>
              <a:buChar char="à"/>
            </a:pPr>
            <a:r>
              <a:rPr lang="fr-FR" dirty="0" smtClean="0"/>
              <a:t> Activité R&amp;</a:t>
            </a:r>
            <a:r>
              <a:rPr lang="fr-FR" dirty="0" smtClean="0"/>
              <a:t>D en 2014 </a:t>
            </a:r>
          </a:p>
          <a:p>
            <a:endParaRPr lang="fr-FR" dirty="0" smtClean="0"/>
          </a:p>
          <a:p>
            <a:pPr>
              <a:buFont typeface="Wingdings" charset="2"/>
              <a:buChar char="à"/>
            </a:pPr>
            <a:r>
              <a:rPr lang="fr-FR" dirty="0" smtClean="0"/>
              <a:t> futures et conclusion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NHITNov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907" y="609600"/>
            <a:ext cx="5248185" cy="50292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09800" y="152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Comparaison avec  les données « hadroniques »……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838200" y="59436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3366FF"/>
                </a:solidFill>
              </a:rPr>
              <a:t>Déviation des nombres de hits aux grandes énergies: </a:t>
            </a:r>
          </a:p>
          <a:p>
            <a:r>
              <a:rPr lang="fr-FR" b="1" dirty="0" smtClean="0">
                <a:solidFill>
                  <a:srgbClr val="3366FF"/>
                </a:solidFill>
              </a:rPr>
              <a:t>Problèmes avec les modèles ou le </a:t>
            </a:r>
            <a:r>
              <a:rPr lang="fr-FR" b="1" dirty="0" err="1" smtClean="0">
                <a:solidFill>
                  <a:srgbClr val="3366FF"/>
                </a:solidFill>
              </a:rPr>
              <a:t>digitiseur</a:t>
            </a:r>
            <a:r>
              <a:rPr lang="fr-FR" b="1" dirty="0" smtClean="0">
                <a:solidFill>
                  <a:srgbClr val="3366FF"/>
                </a:solidFill>
              </a:rPr>
              <a:t>?</a:t>
            </a:r>
            <a:endParaRPr lang="fr-FR" b="1" dirty="0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LUSTERP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907" y="685800"/>
            <a:ext cx="5248185" cy="4953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09800" y="152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Comparaison avec  les données « hadroniques »……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990600" y="5562600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Bon accord de la simulation avec les données en nombre clusters… </a:t>
            </a:r>
          </a:p>
          <a:p>
            <a:endParaRPr lang="fr-FR" dirty="0" smtClean="0">
              <a:solidFill>
                <a:srgbClr val="0000FF"/>
              </a:solidFill>
            </a:endParaRPr>
          </a:p>
          <a:p>
            <a:r>
              <a:rPr lang="fr-FR" dirty="0" smtClean="0">
                <a:solidFill>
                  <a:srgbClr val="0000FF"/>
                </a:solidFill>
              </a:rPr>
              <a:t>Hypothèse : Multiplicité à grands angles mal simulée car l’angle des traces chargées n’a pas été pris en </a:t>
            </a:r>
            <a:r>
              <a:rPr lang="fr-FR" dirty="0" smtClean="0">
                <a:solidFill>
                  <a:srgbClr val="0000FF"/>
                </a:solidFill>
              </a:rPr>
              <a:t>compte.</a:t>
            </a:r>
            <a:endParaRPr lang="fr-FR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04800" y="381000"/>
            <a:ext cx="7010400" cy="6001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Développement et optimisation des algorithmes de PFA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sz="2000" b="1" dirty="0" smtClean="0">
                <a:solidFill>
                  <a:srgbClr val="FF0000"/>
                </a:solidFill>
              </a:rPr>
              <a:t>Objectif</a:t>
            </a:r>
            <a:r>
              <a:rPr lang="fr-FR" dirty="0" smtClean="0"/>
              <a:t> à long terme : Développer des algorithmes PFA pour ILD. </a:t>
            </a:r>
          </a:p>
          <a:p>
            <a:r>
              <a:rPr lang="fr-FR" dirty="0" smtClean="0"/>
              <a:t>  	</a:t>
            </a:r>
          </a:p>
          <a:p>
            <a:r>
              <a:rPr lang="fr-FR" sz="2000" b="1" dirty="0" smtClean="0">
                <a:solidFill>
                  <a:srgbClr val="FF0000"/>
                </a:solidFill>
              </a:rPr>
              <a:t>Objectif</a:t>
            </a:r>
            <a:r>
              <a:rPr lang="fr-FR" b="1" dirty="0" smtClean="0"/>
              <a:t> </a:t>
            </a:r>
            <a:r>
              <a:rPr lang="fr-FR" dirty="0" smtClean="0"/>
              <a:t>à court terme: Montrer que la granularité du SDHCAL permet une meilleure séparation des gerbes hadroniques </a:t>
            </a:r>
            <a:r>
              <a:rPr lang="fr-FR" dirty="0" smtClean="0"/>
              <a:t>voisins:</a:t>
            </a:r>
            <a:endParaRPr lang="fr-FR" dirty="0" smtClean="0"/>
          </a:p>
          <a:p>
            <a:endParaRPr lang="fr-FR" dirty="0" smtClean="0"/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Développer </a:t>
            </a:r>
            <a:r>
              <a:rPr lang="fr-FR" dirty="0" smtClean="0">
                <a:sym typeface="Wingdings"/>
              </a:rPr>
              <a:t>un algorithme basé sur ARBOR</a:t>
            </a:r>
          </a:p>
          <a:p>
            <a:endParaRPr lang="fr-FR" dirty="0" smtClean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Comparer </a:t>
            </a:r>
            <a:r>
              <a:rPr lang="fr-FR" dirty="0" smtClean="0">
                <a:sym typeface="Wingdings"/>
              </a:rPr>
              <a:t>avec celui de PANDORA</a:t>
            </a:r>
          </a:p>
          <a:p>
            <a:pPr>
              <a:buFont typeface="Wingdings" charset="2"/>
              <a:buChar char="à"/>
            </a:pPr>
            <a:endParaRPr lang="fr-FR" dirty="0" smtClean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Comparer </a:t>
            </a:r>
            <a:r>
              <a:rPr lang="fr-FR" dirty="0" smtClean="0">
                <a:sym typeface="Wingdings"/>
              </a:rPr>
              <a:t>les performances de SDHCAL avec AHCAL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-152400"/>
            <a:ext cx="9296400" cy="70104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838283">
            <a:off x="5007179" y="3102577"/>
            <a:ext cx="3586832" cy="2910966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07504" y="188640"/>
            <a:ext cx="20882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ARBOR</a:t>
            </a:r>
            <a:r>
              <a:rPr lang="fr-FR" dirty="0" smtClean="0">
                <a:solidFill>
                  <a:schemeClr val="bg1"/>
                </a:solidFill>
              </a:rPr>
              <a:t>: construire une arborescence en associant des connecteurs sur des critères </a:t>
            </a:r>
            <a:r>
              <a:rPr lang="fr-FR" dirty="0" err="1" smtClean="0">
                <a:solidFill>
                  <a:schemeClr val="bg1"/>
                </a:solidFill>
              </a:rPr>
              <a:t>toplogiques</a:t>
            </a:r>
            <a:r>
              <a:rPr lang="fr-FR" dirty="0" smtClean="0">
                <a:solidFill>
                  <a:schemeClr val="bg1"/>
                </a:solidFill>
              </a:rPr>
              <a:t> 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4-10-02 à 16.18.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155700"/>
            <a:ext cx="5943600" cy="48641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28600" y="228600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Comparaison  entre ARBOR et PANDORA pour la séparation de deux gerbes hadroniques l’une est produite par une particule neutre et l’autre par une particule chargée.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7504" y="1196752"/>
            <a:ext cx="3119264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Efficacité d’une gerbe =</a:t>
            </a:r>
          </a:p>
          <a:p>
            <a:r>
              <a:rPr lang="fr-FR" dirty="0" err="1" smtClean="0"/>
              <a:t>N_bon/N_bon-original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Pureté d’une gerbe= </a:t>
            </a:r>
          </a:p>
          <a:p>
            <a:r>
              <a:rPr lang="fr-FR" dirty="0" err="1" smtClean="0"/>
              <a:t>N_bon/N_trouvé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ARBOR semble plus performant</a:t>
            </a:r>
            <a:endParaRPr lang="fr-FR" dirty="0" smtClean="0"/>
          </a:p>
          <a:p>
            <a:r>
              <a:rPr lang="fr-FR" dirty="0" smtClean="0"/>
              <a:t>Pourtant </a:t>
            </a:r>
            <a:r>
              <a:rPr lang="fr-FR" dirty="0" err="1" smtClean="0"/>
              <a:t>Pandora</a:t>
            </a:r>
            <a:r>
              <a:rPr lang="fr-FR" dirty="0" smtClean="0"/>
              <a:t> utilise </a:t>
            </a:r>
            <a:r>
              <a:rPr lang="fr-FR" dirty="0" smtClean="0"/>
              <a:t>l’information sur </a:t>
            </a:r>
            <a:r>
              <a:rPr lang="fr-FR" dirty="0" smtClean="0"/>
              <a:t>l’énergie de la particule chargée. Pas encore dans ARBOR</a:t>
            </a:r>
          </a:p>
          <a:p>
            <a:endParaRPr lang="fr-FR" dirty="0" smtClean="0"/>
          </a:p>
          <a:p>
            <a:r>
              <a:rPr lang="fr-FR" dirty="0" smtClean="0"/>
              <a:t>Objectif à court terme:</a:t>
            </a:r>
            <a:endParaRPr lang="fr-FR" dirty="0" smtClean="0"/>
          </a:p>
          <a:p>
            <a:r>
              <a:rPr lang="fr-FR" dirty="0" smtClean="0"/>
              <a:t>Optimisation d’ARBOR avant </a:t>
            </a:r>
            <a:r>
              <a:rPr lang="fr-FR" dirty="0" smtClean="0"/>
              <a:t>d’estimer </a:t>
            </a:r>
            <a:r>
              <a:rPr lang="fr-FR" dirty="0" smtClean="0"/>
              <a:t>l’énergie et comparer avec AHCAL.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66800" y="457200"/>
            <a:ext cx="716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FF0000"/>
                </a:solidFill>
              </a:rPr>
              <a:t>Préparation pour le test/faisceau</a:t>
            </a:r>
            <a:endParaRPr lang="fr-FR" sz="2400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9600" y="1740872"/>
            <a:ext cx="8305800" cy="4616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 T/F aura lieu la première semaine de décembre</a:t>
            </a:r>
          </a:p>
          <a:p>
            <a:endParaRPr lang="fr-FR" dirty="0" smtClean="0"/>
          </a:p>
          <a:p>
            <a:r>
              <a:rPr lang="fr-FR" sz="2400" b="1" dirty="0" smtClean="0">
                <a:solidFill>
                  <a:srgbClr val="FF0000"/>
                </a:solidFill>
              </a:rPr>
              <a:t>Objectifs 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r>
              <a:rPr lang="fr-FR" dirty="0" smtClean="0"/>
              <a:t>1- Avoir plus de </a:t>
            </a:r>
            <a:r>
              <a:rPr lang="fr-FR" dirty="0" smtClean="0"/>
              <a:t>stat, confirmer les résultats précédents;</a:t>
            </a:r>
          </a:p>
          <a:p>
            <a:r>
              <a:rPr lang="fr-FR" dirty="0" smtClean="0"/>
              <a:t> </a:t>
            </a:r>
            <a:endParaRPr lang="fr-FR" dirty="0" smtClean="0"/>
          </a:p>
          <a:p>
            <a:r>
              <a:rPr lang="fr-FR" dirty="0" smtClean="0"/>
              <a:t>2- Appliquer les corrections de gain pour avoir une réponse plus </a:t>
            </a:r>
            <a:r>
              <a:rPr lang="fr-FR" dirty="0" smtClean="0"/>
              <a:t>homogène;</a:t>
            </a:r>
          </a:p>
          <a:p>
            <a:endParaRPr lang="fr-FR" dirty="0" smtClean="0"/>
          </a:p>
          <a:p>
            <a:r>
              <a:rPr lang="fr-FR" dirty="0" smtClean="0"/>
              <a:t>3- Utiliser les détecteurs </a:t>
            </a:r>
            <a:r>
              <a:rPr lang="fr-FR" dirty="0" err="1" smtClean="0"/>
              <a:t>Cerenkov</a:t>
            </a:r>
            <a:r>
              <a:rPr lang="fr-FR" dirty="0" smtClean="0"/>
              <a:t> pour purifier les pions </a:t>
            </a:r>
            <a:r>
              <a:rPr lang="fr-FR" dirty="0" smtClean="0"/>
              <a:t>(mode </a:t>
            </a:r>
            <a:r>
              <a:rPr lang="fr-FR" dirty="0" smtClean="0"/>
              <a:t>trigger ou pas</a:t>
            </a:r>
            <a:r>
              <a:rPr lang="fr-FR" dirty="0" smtClean="0"/>
              <a:t>);</a:t>
            </a:r>
          </a:p>
          <a:p>
            <a:endParaRPr lang="fr-FR" dirty="0" smtClean="0"/>
          </a:p>
          <a:p>
            <a:r>
              <a:rPr lang="fr-FR" dirty="0" smtClean="0"/>
              <a:t>4- Avoir 50 </a:t>
            </a:r>
            <a:r>
              <a:rPr lang="fr-FR" dirty="0" smtClean="0"/>
              <a:t>couches</a:t>
            </a:r>
            <a:r>
              <a:rPr lang="fr-FR" dirty="0" smtClean="0"/>
              <a:t> </a:t>
            </a:r>
            <a:r>
              <a:rPr lang="fr-FR" dirty="0" smtClean="0"/>
              <a:t>toutes </a:t>
            </a:r>
            <a:r>
              <a:rPr lang="fr-FR" dirty="0" smtClean="0"/>
              <a:t>fonctionnelles (48 en 2012).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66800" y="457200"/>
            <a:ext cx="716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FF0000"/>
                </a:solidFill>
              </a:rPr>
              <a:t>Préparation pour le test/faisceau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09600" y="1524000"/>
            <a:ext cx="8426896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Plusieurs améliorations techniques ont été </a:t>
            </a:r>
            <a:r>
              <a:rPr lang="fr-FR" dirty="0" err="1" smtClean="0"/>
              <a:t>apportéessur</a:t>
            </a:r>
            <a:r>
              <a:rPr lang="fr-FR" dirty="0" smtClean="0"/>
              <a:t> </a:t>
            </a:r>
            <a:r>
              <a:rPr lang="fr-FR" dirty="0" smtClean="0"/>
              <a:t>le prototype</a:t>
            </a:r>
          </a:p>
          <a:p>
            <a:endParaRPr lang="fr-FR" dirty="0" smtClean="0"/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USB1 </a:t>
            </a:r>
            <a:r>
              <a:rPr lang="fr-FR" dirty="0" smtClean="0"/>
              <a:t>est</a:t>
            </a:r>
            <a:r>
              <a:rPr lang="fr-FR" dirty="0" smtClean="0"/>
              <a:t> </a:t>
            </a:r>
            <a:r>
              <a:rPr lang="fr-FR" dirty="0" smtClean="0"/>
              <a:t>remplacé par USB2. Pour cela des mezzanines ont été conçues, </a:t>
            </a:r>
            <a:r>
              <a:rPr lang="fr-FR" dirty="0" smtClean="0"/>
              <a:t>fabriquées et testées. </a:t>
            </a:r>
            <a:r>
              <a:rPr lang="fr-FR" dirty="0" smtClean="0"/>
              <a:t>Cela permettra d’augmenter l’efficacité de prise de données par </a:t>
            </a:r>
            <a:r>
              <a:rPr lang="fr-FR" dirty="0" smtClean="0"/>
              <a:t>un</a:t>
            </a:r>
          </a:p>
          <a:p>
            <a:r>
              <a:rPr lang="fr-FR" dirty="0"/>
              <a:t> </a:t>
            </a:r>
            <a:r>
              <a:rPr lang="fr-FR" dirty="0" smtClean="0"/>
              <a:t>   </a:t>
            </a:r>
            <a:r>
              <a:rPr lang="fr-FR" b="1" dirty="0" smtClean="0">
                <a:solidFill>
                  <a:srgbClr val="FF0000"/>
                </a:solidFill>
              </a:rPr>
              <a:t> </a:t>
            </a:r>
            <a:r>
              <a:rPr lang="fr-FR" b="1" dirty="0" smtClean="0">
                <a:solidFill>
                  <a:srgbClr val="FF0000"/>
                </a:solidFill>
              </a:rPr>
              <a:t>facteur 2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err="1" smtClean="0"/>
              <a:t>-Des</a:t>
            </a:r>
            <a:r>
              <a:rPr lang="fr-FR" dirty="0" smtClean="0"/>
              <a:t> PC seront remplacés par des </a:t>
            </a:r>
            <a:r>
              <a:rPr lang="fr-FR" dirty="0" err="1" smtClean="0"/>
              <a:t>Raspberry</a:t>
            </a:r>
            <a:r>
              <a:rPr lang="fr-FR" dirty="0" smtClean="0"/>
              <a:t>. </a:t>
            </a:r>
            <a:r>
              <a:rPr lang="fr-FR" b="1" dirty="0" smtClean="0">
                <a:solidFill>
                  <a:srgbClr val="FF0000"/>
                </a:solidFill>
              </a:rPr>
              <a:t>Un</a:t>
            </a:r>
            <a:r>
              <a:rPr lang="fr-FR" dirty="0" smtClean="0"/>
              <a:t> </a:t>
            </a:r>
            <a:r>
              <a:rPr lang="fr-FR" b="1" dirty="0" smtClean="0">
                <a:solidFill>
                  <a:srgbClr val="FF0000"/>
                </a:solidFill>
              </a:rPr>
              <a:t>gain énorme en volume</a:t>
            </a:r>
          </a:p>
          <a:p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Le nombre de câbles HDMI sera réduit de deux tiers grâce à une nouvelle configuration </a:t>
            </a:r>
            <a:r>
              <a:rPr lang="fr-FR" dirty="0" smtClean="0"/>
              <a:t>(un </a:t>
            </a:r>
            <a:r>
              <a:rPr lang="fr-FR" dirty="0" smtClean="0"/>
              <a:t>câble HDMI par plan seulement</a:t>
            </a:r>
            <a:r>
              <a:rPr lang="fr-FR" dirty="0" smtClean="0"/>
              <a:t>) </a:t>
            </a:r>
            <a:r>
              <a:rPr lang="fr-FR" dirty="0" smtClean="0">
                <a:sym typeface="Wingdings"/>
              </a:rPr>
              <a:t> </a:t>
            </a:r>
            <a:r>
              <a:rPr lang="fr-FR" b="1" dirty="0" smtClean="0">
                <a:solidFill>
                  <a:srgbClr val="FF0000"/>
                </a:solidFill>
                <a:sym typeface="Wingdings"/>
              </a:rPr>
              <a:t>plus de simplicité et de fiabilité</a:t>
            </a:r>
            <a:endParaRPr lang="fr-FR" b="1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endParaRPr lang="fr-FR" b="1" dirty="0" smtClean="0">
              <a:solidFill>
                <a:srgbClr val="FF0000"/>
              </a:solidFill>
            </a:endParaRPr>
          </a:p>
          <a:p>
            <a:pPr>
              <a:buFontTx/>
              <a:buChar char="-"/>
            </a:pPr>
            <a:r>
              <a:rPr lang="fr-FR" dirty="0" smtClean="0"/>
              <a:t>Un système DE HV (</a:t>
            </a:r>
            <a:r>
              <a:rPr lang="fr-FR" dirty="0" err="1" smtClean="0"/>
              <a:t>Weirner</a:t>
            </a:r>
            <a:r>
              <a:rPr lang="fr-FR" dirty="0" smtClean="0"/>
              <a:t>) acquis en 2013, programmé et testé.</a:t>
            </a:r>
            <a:endParaRPr lang="fr-FR" dirty="0" smtClean="0"/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Un support mécanique pour limiter le travail de câblage et de </a:t>
            </a:r>
            <a:r>
              <a:rPr lang="fr-FR" dirty="0" smtClean="0"/>
              <a:t>dé-câblage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4-07-30 à 14.01.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38200"/>
            <a:ext cx="4267199" cy="4038600"/>
          </a:xfrm>
          <a:prstGeom prst="rect">
            <a:avLst/>
          </a:prstGeom>
        </p:spPr>
      </p:pic>
      <p:pic>
        <p:nvPicPr>
          <p:cNvPr id="3" name="Image 2" descr="Capture d’écran 2014-07-30 à 14.02.2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838200"/>
            <a:ext cx="4170556" cy="40386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1752600" y="5486400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Mezzanine USB2</a:t>
            </a:r>
            <a:endParaRPr lang="fr-FR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Capture d’écran 2014-07-30 à 13.56.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964248" y="-287848"/>
            <a:ext cx="5063104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987824" y="6096000"/>
            <a:ext cx="37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Les </a:t>
            </a:r>
            <a:r>
              <a:rPr lang="fr-FR" dirty="0" err="1" smtClean="0"/>
              <a:t>Raspberry</a:t>
            </a:r>
            <a:r>
              <a:rPr lang="fr-FR" dirty="0" smtClean="0"/>
              <a:t> remplaçant les </a:t>
            </a:r>
            <a:r>
              <a:rPr lang="fr-FR" dirty="0" err="1" smtClean="0"/>
              <a:t>PCs</a:t>
            </a:r>
            <a:endParaRPr lang="fr-FR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209800" y="609600"/>
            <a:ext cx="4953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rgbClr val="FF0000"/>
                </a:solidFill>
              </a:rPr>
              <a:t>R&amp;D </a:t>
            </a:r>
            <a:endParaRPr lang="fr-FR" sz="4000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33400" y="1371600"/>
            <a:ext cx="7639000" cy="4985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Objectif</a:t>
            </a:r>
            <a:r>
              <a:rPr lang="fr-FR" dirty="0" smtClean="0"/>
              <a:t>: </a:t>
            </a:r>
            <a:r>
              <a:rPr lang="fr-FR" b="1" dirty="0" smtClean="0"/>
              <a:t>Construire un prototype de quelques unités de grande </a:t>
            </a:r>
            <a:r>
              <a:rPr lang="fr-FR" b="1" dirty="0" smtClean="0"/>
              <a:t>taille</a:t>
            </a:r>
          </a:p>
          <a:p>
            <a:r>
              <a:rPr lang="fr-FR" b="1" dirty="0" smtClean="0"/>
              <a:t> (2 m</a:t>
            </a:r>
            <a:r>
              <a:rPr lang="fr-FR" b="1" baseline="30000" dirty="0" smtClean="0"/>
              <a:t>2</a:t>
            </a:r>
            <a:r>
              <a:rPr lang="fr-FR" b="1" dirty="0" smtClean="0"/>
              <a:t>)  utilisant </a:t>
            </a:r>
            <a:r>
              <a:rPr lang="fr-FR" b="1" dirty="0" smtClean="0"/>
              <a:t>la 3</a:t>
            </a:r>
            <a:r>
              <a:rPr lang="fr-FR" b="1" baseline="30000" dirty="0" smtClean="0"/>
              <a:t>ème</a:t>
            </a:r>
            <a:r>
              <a:rPr lang="fr-FR" b="1" dirty="0" smtClean="0"/>
              <a:t> génération de l’électronique de lecture avec une structure mécanique autoportante soudée à l’aide d’un faisceau d’électrons</a:t>
            </a:r>
            <a:r>
              <a:rPr lang="fr-FR" b="1" dirty="0" smtClean="0"/>
              <a:t>.</a:t>
            </a:r>
          </a:p>
          <a:p>
            <a:r>
              <a:rPr lang="fr-FR" b="1" dirty="0" smtClean="0"/>
              <a:t>Cela a pour but de valider complétement le concept SDHCAL pour ILD.</a:t>
            </a:r>
            <a:endParaRPr lang="fr-FR" b="1" dirty="0" smtClean="0"/>
          </a:p>
          <a:p>
            <a:endParaRPr lang="fr-FR" b="1" dirty="0" smtClean="0">
              <a:solidFill>
                <a:srgbClr val="0000FF"/>
              </a:solidFill>
            </a:endParaRPr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smtClean="0"/>
              <a:t>Au </a:t>
            </a:r>
            <a:r>
              <a:rPr lang="fr-FR" dirty="0" smtClean="0"/>
              <a:t>niveau du détecteur nous avons élaboré un nouveau schéma pour l’irrigation en gaz. Nous étudions avec les autres groupes ( espagnols et belges) la robustesse de la cassette pour de surface de plus de 2 m</a:t>
            </a:r>
            <a:r>
              <a:rPr lang="fr-FR" baseline="30000" dirty="0" smtClean="0"/>
              <a:t>2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smtClean="0"/>
              <a:t>Au </a:t>
            </a:r>
            <a:r>
              <a:rPr lang="fr-FR" dirty="0" smtClean="0"/>
              <a:t>niveau de l’électronique, le HR3 a été conçu, réalisé et testé. Une </a:t>
            </a:r>
            <a:r>
              <a:rPr lang="fr-FR" dirty="0" smtClean="0"/>
              <a:t>production </a:t>
            </a:r>
            <a:r>
              <a:rPr lang="fr-FR" dirty="0" smtClean="0"/>
              <a:t>de quelques centaines de HR3 </a:t>
            </a:r>
            <a:r>
              <a:rPr lang="fr-FR" dirty="0" smtClean="0"/>
              <a:t>aura </a:t>
            </a:r>
            <a:r>
              <a:rPr lang="fr-FR" dirty="0" smtClean="0"/>
              <a:t>lieu à la fin de </a:t>
            </a:r>
            <a:r>
              <a:rPr lang="fr-FR" dirty="0" smtClean="0"/>
              <a:t>l’année</a:t>
            </a:r>
            <a:r>
              <a:rPr lang="fr-FR" dirty="0" smtClean="0"/>
              <a:t>!!!</a:t>
            </a:r>
            <a:endParaRPr lang="fr-FR" dirty="0" smtClean="0"/>
          </a:p>
          <a:p>
            <a:endParaRPr lang="fr-FR" baseline="30000" dirty="0" smtClean="0"/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smtClean="0"/>
              <a:t>Une </a:t>
            </a:r>
            <a:r>
              <a:rPr lang="fr-FR" dirty="0" smtClean="0"/>
              <a:t>nouvelle carte DIF a été conçue pour le groupe de CIEMAT </a:t>
            </a:r>
            <a:r>
              <a:rPr lang="fr-FR" dirty="0" smtClean="0"/>
              <a:t>avec le but </a:t>
            </a:r>
            <a:r>
              <a:rPr lang="fr-FR" dirty="0" smtClean="0"/>
              <a:t>traiter </a:t>
            </a:r>
            <a:r>
              <a:rPr lang="fr-FR" dirty="0" smtClean="0"/>
              <a:t>plus de 400</a:t>
            </a:r>
            <a:r>
              <a:rPr lang="fr-FR" dirty="0" smtClean="0"/>
              <a:t> </a:t>
            </a:r>
            <a:r>
              <a:rPr lang="fr-FR" dirty="0" err="1" smtClean="0"/>
              <a:t>ASICs</a:t>
            </a:r>
            <a:r>
              <a:rPr lang="fr-FR" dirty="0" smtClean="0"/>
              <a:t> en respectant les contraintes d’espace de ILD.  </a:t>
            </a:r>
          </a:p>
          <a:p>
            <a:endParaRPr lang="fr-FR" baseline="30000" dirty="0" smtClean="0"/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Les </a:t>
            </a:r>
            <a:r>
              <a:rPr lang="fr-FR" dirty="0" smtClean="0"/>
              <a:t>PCB seront conçus d’ici la fin de 2014 avec le but de simplifier </a:t>
            </a:r>
            <a:r>
              <a:rPr lang="fr-FR" dirty="0" smtClean="0"/>
              <a:t>autant</a:t>
            </a:r>
          </a:p>
          <a:p>
            <a:r>
              <a:rPr lang="fr-FR" dirty="0" smtClean="0"/>
              <a:t>que </a:t>
            </a:r>
            <a:r>
              <a:rPr lang="fr-FR" dirty="0" smtClean="0"/>
              <a:t>possible leur structure compte tenu de la nouvelle architecture des </a:t>
            </a:r>
            <a:r>
              <a:rPr lang="fr-FR" dirty="0" err="1" smtClean="0"/>
              <a:t>ASICs</a:t>
            </a:r>
            <a:endParaRPr lang="fr-FR" dirty="0"/>
          </a:p>
          <a:p>
            <a:r>
              <a:rPr lang="fr-FR" dirty="0" smtClean="0"/>
              <a:t>Mais un retard peut avoir lieu car service électronique lyonnais est très chargé.    </a:t>
            </a:r>
            <a:endParaRPr lang="fr-F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838200" y="533400"/>
            <a:ext cx="7467600" cy="6063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smtClean="0"/>
              <a:t> 							</a:t>
            </a:r>
            <a:r>
              <a:rPr lang="fr-FR" dirty="0" smtClean="0"/>
              <a:t>  </a:t>
            </a:r>
            <a:r>
              <a:rPr lang="fr-FR" sz="2800" b="1" dirty="0" smtClean="0"/>
              <a:t>SDHCAL</a:t>
            </a:r>
            <a:endParaRPr lang="fr-FR" sz="2800" b="1" dirty="0" smtClean="0"/>
          </a:p>
          <a:p>
            <a:endParaRPr lang="fr-FR" dirty="0" smtClean="0"/>
          </a:p>
          <a:p>
            <a:r>
              <a:rPr lang="fr-FR" dirty="0" smtClean="0"/>
              <a:t>                                                </a:t>
            </a:r>
            <a:r>
              <a:rPr lang="fr-FR" b="1" dirty="0" err="1" smtClean="0">
                <a:solidFill>
                  <a:srgbClr val="0000FF"/>
                </a:solidFill>
              </a:rPr>
              <a:t>Semi-Digital</a:t>
            </a:r>
            <a:r>
              <a:rPr lang="fr-FR" b="1" dirty="0" smtClean="0">
                <a:solidFill>
                  <a:srgbClr val="0000FF"/>
                </a:solidFill>
              </a:rPr>
              <a:t> </a:t>
            </a:r>
            <a:r>
              <a:rPr lang="fr-FR" b="1" dirty="0" err="1" smtClean="0">
                <a:solidFill>
                  <a:srgbClr val="0000FF"/>
                </a:solidFill>
              </a:rPr>
              <a:t>Hadronic</a:t>
            </a:r>
            <a:r>
              <a:rPr lang="fr-FR" b="1" dirty="0" smtClean="0">
                <a:solidFill>
                  <a:srgbClr val="0000FF"/>
                </a:solidFill>
              </a:rPr>
              <a:t> </a:t>
            </a:r>
            <a:r>
              <a:rPr lang="fr-FR" b="1" dirty="0" err="1" smtClean="0">
                <a:solidFill>
                  <a:srgbClr val="0000FF"/>
                </a:solidFill>
              </a:rPr>
              <a:t>CALorimeter</a:t>
            </a:r>
            <a:endParaRPr lang="fr-FR" b="1" dirty="0" smtClean="0">
              <a:solidFill>
                <a:srgbClr val="0000FF"/>
              </a:solidFill>
            </a:endParaRPr>
          </a:p>
          <a:p>
            <a:endParaRPr lang="fr-FR" b="1" dirty="0" smtClean="0">
              <a:solidFill>
                <a:srgbClr val="0000FF"/>
              </a:solidFill>
            </a:endParaRPr>
          </a:p>
          <a:p>
            <a:r>
              <a:rPr lang="fr-FR" dirty="0" smtClean="0"/>
              <a:t>C’est une des deux options </a:t>
            </a:r>
            <a:r>
              <a:rPr lang="fr-FR" dirty="0" smtClean="0"/>
              <a:t>retenues pour le </a:t>
            </a:r>
            <a:r>
              <a:rPr lang="fr-FR" dirty="0" smtClean="0"/>
              <a:t>calorimètre hadronique pour ILD</a:t>
            </a:r>
          </a:p>
          <a:p>
            <a:endParaRPr lang="fr-FR" dirty="0" smtClean="0"/>
          </a:p>
          <a:p>
            <a:r>
              <a:rPr lang="fr-FR" dirty="0" smtClean="0"/>
              <a:t>Il s’agit d’un calorimètre hadronique </a:t>
            </a:r>
            <a:r>
              <a:rPr lang="fr-FR" dirty="0" smtClean="0"/>
              <a:t>ultra-granulaire à </a:t>
            </a:r>
            <a:r>
              <a:rPr lang="fr-FR" dirty="0" smtClean="0"/>
              <a:t>échantillonnage utilisant des GRPC </a:t>
            </a:r>
            <a:r>
              <a:rPr lang="fr-FR" dirty="0" smtClean="0"/>
              <a:t>comme</a:t>
            </a:r>
            <a:r>
              <a:rPr lang="fr-FR" dirty="0" smtClean="0"/>
              <a:t> </a:t>
            </a:r>
            <a:r>
              <a:rPr lang="fr-FR" dirty="0" smtClean="0"/>
              <a:t>milieu actif et de l’acier comme absorbeur.</a:t>
            </a:r>
          </a:p>
          <a:p>
            <a:endParaRPr lang="fr-FR" dirty="0" smtClean="0"/>
          </a:p>
          <a:p>
            <a:r>
              <a:rPr lang="fr-FR" dirty="0" smtClean="0"/>
              <a:t>Un prototype </a:t>
            </a:r>
            <a:r>
              <a:rPr lang="fr-FR" b="1" dirty="0" smtClean="0">
                <a:solidFill>
                  <a:srgbClr val="FF0000"/>
                </a:solidFill>
              </a:rPr>
              <a:t>technologique</a:t>
            </a:r>
            <a:r>
              <a:rPr lang="fr-FR" dirty="0" smtClean="0"/>
              <a:t> similaire </a:t>
            </a:r>
            <a:r>
              <a:rPr lang="fr-FR" dirty="0" smtClean="0"/>
              <a:t>à celui proposé pour le HCAL </a:t>
            </a:r>
            <a:r>
              <a:rPr lang="fr-FR" dirty="0" smtClean="0"/>
              <a:t>de ILD a été conçu et réalisé en 2011-2012. </a:t>
            </a:r>
          </a:p>
          <a:p>
            <a:r>
              <a:rPr lang="fr-FR" dirty="0" smtClean="0"/>
              <a:t> </a:t>
            </a:r>
          </a:p>
          <a:p>
            <a:r>
              <a:rPr lang="fr-FR" dirty="0" smtClean="0"/>
              <a:t>Plusieurs campagnes de </a:t>
            </a:r>
            <a:r>
              <a:rPr lang="fr-FR" dirty="0" smtClean="0"/>
              <a:t>test/faisceau  </a:t>
            </a:r>
            <a:r>
              <a:rPr lang="fr-FR" dirty="0" smtClean="0"/>
              <a:t>ont eu lieu au CERN (PS et SPS) et d’autres auront lieu cette année et les années à venir.</a:t>
            </a:r>
          </a:p>
          <a:p>
            <a:endParaRPr lang="fr-FR" dirty="0" smtClean="0"/>
          </a:p>
          <a:p>
            <a:r>
              <a:rPr lang="fr-FR" dirty="0" smtClean="0"/>
              <a:t>Collaboration actuelle : IPNL, OMEGA, LPC,  CIEMAT, Gent,  UCL, NCEPU,  				       </a:t>
            </a:r>
            <a:r>
              <a:rPr lang="fr-FR" dirty="0" smtClean="0"/>
              <a:t>         </a:t>
            </a:r>
            <a:r>
              <a:rPr lang="fr-FR" dirty="0" err="1" smtClean="0"/>
              <a:t>Tsinghua</a:t>
            </a:r>
            <a:r>
              <a:rPr lang="fr-FR" dirty="0" smtClean="0"/>
              <a:t>, Tunis. </a:t>
            </a:r>
          </a:p>
          <a:p>
            <a:r>
              <a:rPr lang="fr-FR" dirty="0" smtClean="0"/>
              <a:t>             			      </a:t>
            </a:r>
          </a:p>
          <a:p>
            <a:r>
              <a:rPr lang="fr-FR" dirty="0" smtClean="0"/>
              <a:t>                         </a:t>
            </a:r>
            <a:r>
              <a:rPr lang="fr-FR" dirty="0" smtClean="0"/>
              <a:t>Dans le passé une collaboration forte avec  (</a:t>
            </a:r>
            <a:r>
              <a:rPr lang="fr-FR" dirty="0" smtClean="0"/>
              <a:t>LLR, LAPP)</a:t>
            </a:r>
          </a:p>
          <a:p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61"/>
          <p:cNvGrpSpPr/>
          <p:nvPr/>
        </p:nvGrpSpPr>
        <p:grpSpPr>
          <a:xfrm>
            <a:off x="457200" y="914400"/>
            <a:ext cx="8103520" cy="2454357"/>
            <a:chOff x="2498353" y="4419600"/>
            <a:chExt cx="6493247" cy="2362200"/>
          </a:xfrm>
        </p:grpSpPr>
        <p:grpSp>
          <p:nvGrpSpPr>
            <p:cNvPr id="3" name="Grouper 58"/>
            <p:cNvGrpSpPr/>
            <p:nvPr/>
          </p:nvGrpSpPr>
          <p:grpSpPr>
            <a:xfrm>
              <a:off x="2498353" y="4419600"/>
              <a:ext cx="3216648" cy="2352178"/>
              <a:chOff x="5851153" y="1253544"/>
              <a:chExt cx="3216648" cy="2352178"/>
            </a:xfrm>
          </p:grpSpPr>
          <p:grpSp>
            <p:nvGrpSpPr>
              <p:cNvPr id="4" name="Grouper 9"/>
              <p:cNvGrpSpPr>
                <a:grpSpLocks/>
              </p:cNvGrpSpPr>
              <p:nvPr/>
            </p:nvGrpSpPr>
            <p:grpSpPr bwMode="auto">
              <a:xfrm>
                <a:off x="5851153" y="1253544"/>
                <a:ext cx="3216648" cy="2352178"/>
                <a:chOff x="3118886" y="1276350"/>
                <a:chExt cx="5690006" cy="4057650"/>
              </a:xfrm>
            </p:grpSpPr>
            <p:pic>
              <p:nvPicPr>
                <p:cNvPr id="43013" name="Image 3"/>
                <p:cNvPicPr>
                  <a:picLocks noChangeAspect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3118886" y="1276350"/>
                  <a:ext cx="5568949" cy="4057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6" name="Connecteur droit avec flèche 5"/>
                <p:cNvCxnSpPr/>
                <p:nvPr/>
              </p:nvCxnSpPr>
              <p:spPr bwMode="auto">
                <a:xfrm rot="10800000" flipV="1">
                  <a:off x="5486400" y="3581024"/>
                  <a:ext cx="3048000" cy="1677340"/>
                </a:xfrm>
                <a:prstGeom prst="straightConnector1">
                  <a:avLst/>
                </a:prstGeom>
                <a:solidFill>
                  <a:srgbClr val="00B8FF"/>
                </a:solidFill>
                <a:ln w="9525" cap="flat" cmpd="sng" algn="ctr">
                  <a:solidFill>
                    <a:schemeClr val="accent3"/>
                  </a:solidFill>
                  <a:prstDash val="solid"/>
                  <a:round/>
                  <a:headEnd type="arrow"/>
                  <a:tailEnd type="arrow"/>
                </a:ln>
                <a:effectLst/>
              </p:spPr>
            </p:cxnSp>
            <p:sp>
              <p:nvSpPr>
                <p:cNvPr id="43015" name="ZoneTexte 6"/>
                <p:cNvSpPr txBox="1">
                  <a:spLocks noChangeArrowheads="1"/>
                </p:cNvSpPr>
                <p:nvPr/>
              </p:nvSpPr>
              <p:spPr bwMode="auto">
                <a:xfrm rot="19870601">
                  <a:off x="6561995" y="4502817"/>
                  <a:ext cx="1030740" cy="4778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200" dirty="0">
                      <a:solidFill>
                        <a:srgbClr val="FFFFFF"/>
                      </a:solidFill>
                    </a:rPr>
                    <a:t>2 </a:t>
                  </a:r>
                  <a:r>
                    <a:rPr lang="en-US" sz="1200" dirty="0" err="1">
                      <a:solidFill>
                        <a:srgbClr val="FFFFFF"/>
                      </a:solidFill>
                    </a:rPr>
                    <a:t>m</a:t>
                  </a:r>
                  <a:endParaRPr lang="en-US" sz="1200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43016" name="Connecteur droit avec flèche 12"/>
                <p:cNvCxnSpPr>
                  <a:cxnSpLocks noChangeShapeType="1"/>
                </p:cNvCxnSpPr>
                <p:nvPr/>
              </p:nvCxnSpPr>
              <p:spPr bwMode="auto">
                <a:xfrm>
                  <a:off x="3200400" y="4191000"/>
                  <a:ext cx="1676400" cy="1066800"/>
                </a:xfrm>
                <a:prstGeom prst="straightConnector1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 type="arrow" w="med" len="med"/>
                  <a:tailEnd type="arrow" w="med" len="med"/>
                </a:ln>
              </p:spPr>
            </p:cxnSp>
            <p:sp>
              <p:nvSpPr>
                <p:cNvPr id="43017" name="ZoneTexte 14"/>
                <p:cNvSpPr txBox="1">
                  <a:spLocks noChangeArrowheads="1"/>
                </p:cNvSpPr>
                <p:nvPr/>
              </p:nvSpPr>
              <p:spPr bwMode="auto">
                <a:xfrm rot="2074047">
                  <a:off x="3376056" y="4746372"/>
                  <a:ext cx="925889" cy="4778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</a:rPr>
                    <a:t>1 </a:t>
                  </a:r>
                  <a:r>
                    <a:rPr lang="en-US" sz="1200" dirty="0" err="1">
                      <a:solidFill>
                        <a:schemeClr val="bg1"/>
                      </a:solidFill>
                    </a:rPr>
                    <a:t>m</a:t>
                  </a:r>
                  <a:endParaRPr lang="en-US" sz="12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018" name="ZoneTexte 16"/>
                <p:cNvSpPr txBox="1">
                  <a:spLocks noChangeArrowheads="1"/>
                </p:cNvSpPr>
                <p:nvPr/>
              </p:nvSpPr>
              <p:spPr bwMode="auto">
                <a:xfrm>
                  <a:off x="6629400" y="1916113"/>
                  <a:ext cx="838200" cy="4778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200" dirty="0">
                      <a:solidFill>
                        <a:srgbClr val="FFFFFF"/>
                      </a:solidFill>
                    </a:rPr>
                    <a:t>inlet</a:t>
                  </a:r>
                </a:p>
              </p:txBody>
            </p:sp>
            <p:sp>
              <p:nvSpPr>
                <p:cNvPr id="43019" name="ZoneTexte 17"/>
                <p:cNvSpPr txBox="1">
                  <a:spLocks noChangeArrowheads="1"/>
                </p:cNvSpPr>
                <p:nvPr/>
              </p:nvSpPr>
              <p:spPr bwMode="auto">
                <a:xfrm>
                  <a:off x="7602392" y="2531601"/>
                  <a:ext cx="1206500" cy="4778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1200" dirty="0">
                      <a:solidFill>
                        <a:srgbClr val="FFFFFF"/>
                      </a:solidFill>
                    </a:rPr>
                    <a:t>outlet</a:t>
                  </a:r>
                </a:p>
              </p:txBody>
            </p:sp>
          </p:grpSp>
          <p:sp>
            <p:nvSpPr>
              <p:cNvPr id="14" name="ZoneTexte 13"/>
              <p:cNvSpPr txBox="1"/>
              <p:nvPr/>
            </p:nvSpPr>
            <p:spPr>
              <a:xfrm>
                <a:off x="6172200" y="1253544"/>
                <a:ext cx="2707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>
                    <a:solidFill>
                      <a:srgbClr val="FFFFFF"/>
                    </a:solidFill>
                  </a:rPr>
                  <a:t>Prototype circulation system</a:t>
                </a:r>
                <a:endParaRPr lang="en-GB" sz="12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" name="Grouper 57"/>
            <p:cNvGrpSpPr/>
            <p:nvPr/>
          </p:nvGrpSpPr>
          <p:grpSpPr>
            <a:xfrm>
              <a:off x="5674697" y="4419600"/>
              <a:ext cx="3316903" cy="2362200"/>
              <a:chOff x="5334000" y="4267200"/>
              <a:chExt cx="3316903" cy="2362200"/>
            </a:xfrm>
          </p:grpSpPr>
          <p:pic>
            <p:nvPicPr>
              <p:cNvPr id="12" name="Image 11" descr="2m2_091213_100_colours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34000" y="4277222"/>
                <a:ext cx="3151802" cy="2352178"/>
              </a:xfrm>
              <a:prstGeom prst="rect">
                <a:avLst/>
              </a:prstGeom>
            </p:spPr>
          </p:pic>
          <p:sp>
            <p:nvSpPr>
              <p:cNvPr id="15" name="ZoneTexte 14"/>
              <p:cNvSpPr txBox="1"/>
              <p:nvPr/>
            </p:nvSpPr>
            <p:spPr>
              <a:xfrm>
                <a:off x="5943600" y="4267200"/>
                <a:ext cx="27073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 smtClean="0">
                    <a:solidFill>
                      <a:srgbClr val="FFFFFF"/>
                    </a:solidFill>
                  </a:rPr>
                  <a:t>New circulation system</a:t>
                </a:r>
                <a:endParaRPr lang="en-GB" sz="12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60" name="ZoneTexte 59"/>
          <p:cNvSpPr txBox="1"/>
          <p:nvPr/>
        </p:nvSpPr>
        <p:spPr>
          <a:xfrm>
            <a:off x="304800" y="457200"/>
            <a:ext cx="84436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Verdana"/>
                <a:cs typeface="Verdana"/>
              </a:rPr>
              <a:t>Construction des grandes chambres: le concept est amélioré pour une meilleure irrigation</a:t>
            </a:r>
            <a:endParaRPr lang="fr-FR" sz="1400" dirty="0">
              <a:latin typeface="Verdana"/>
              <a:cs typeface="Verdana"/>
            </a:endParaRPr>
          </a:p>
        </p:txBody>
      </p:sp>
      <p:pic>
        <p:nvPicPr>
          <p:cNvPr id="63" name="Image 4" descr="Nueva imagen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1" y="3810000"/>
            <a:ext cx="794735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" name="Image 3" descr="Nueva imagen (1)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1" y="5943600"/>
            <a:ext cx="7947354" cy="91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ZoneTexte 64"/>
          <p:cNvSpPr txBox="1"/>
          <p:nvPr/>
        </p:nvSpPr>
        <p:spPr>
          <a:xfrm>
            <a:off x="152401" y="3429000"/>
            <a:ext cx="899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>
                <a:latin typeface="Verdana"/>
                <a:cs typeface="Verdana"/>
              </a:rPr>
              <a:t>Structure mécanique : utilisation de EBW est prévue </a:t>
            </a:r>
            <a:endParaRPr lang="fr-FR" sz="14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295400" y="404664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 smtClean="0">
                <a:solidFill>
                  <a:srgbClr val="FF0000"/>
                </a:solidFill>
              </a:rPr>
              <a:t>HR3</a:t>
            </a:r>
            <a:endParaRPr lang="fr-FR" sz="3600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33400" y="1447800"/>
            <a:ext cx="835908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Premier ASIC de la troisième génération :</a:t>
            </a:r>
          </a:p>
          <a:p>
            <a:endParaRPr lang="fr-FR" dirty="0" smtClean="0"/>
          </a:p>
          <a:p>
            <a:r>
              <a:rPr lang="fr-FR" dirty="0" smtClean="0"/>
              <a:t>Partie analogue :  dynamique étendue ( jusque 50 </a:t>
            </a:r>
            <a:r>
              <a:rPr lang="fr-FR" dirty="0" err="1" smtClean="0"/>
              <a:t>pC</a:t>
            </a:r>
            <a:r>
              <a:rPr lang="fr-FR" dirty="0" smtClean="0"/>
              <a:t>) très utile pour le semi-digital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Partie </a:t>
            </a:r>
            <a:r>
              <a:rPr lang="fr-FR" dirty="0" smtClean="0"/>
              <a:t>numérique : </a:t>
            </a:r>
            <a:r>
              <a:rPr lang="fr-FR" dirty="0" smtClean="0"/>
              <a:t> </a:t>
            </a:r>
            <a:endParaRPr lang="fr-FR" dirty="0" smtClean="0"/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Canaux </a:t>
            </a:r>
            <a:r>
              <a:rPr lang="fr-FR" dirty="0" smtClean="0">
                <a:sym typeface="Wingdings"/>
              </a:rPr>
              <a:t>indépendants (</a:t>
            </a:r>
            <a:r>
              <a:rPr lang="fr-FR" dirty="0" err="1" smtClean="0">
                <a:sym typeface="Wingdings"/>
              </a:rPr>
              <a:t>zero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suppress</a:t>
            </a:r>
            <a:r>
              <a:rPr lang="fr-FR" dirty="0" smtClean="0">
                <a:sym typeface="Wingdings"/>
              </a:rPr>
              <a:t>) : </a:t>
            </a:r>
            <a:r>
              <a:rPr lang="fr-FR" dirty="0" smtClean="0">
                <a:sym typeface="Wingdings"/>
              </a:rPr>
              <a:t>seuls les canaux touchés sont </a:t>
            </a:r>
            <a:r>
              <a:rPr lang="fr-FR" dirty="0" smtClean="0">
                <a:sym typeface="Wingdings"/>
              </a:rPr>
              <a:t>lus;</a:t>
            </a:r>
            <a:endParaRPr lang="fr-FR" dirty="0" smtClean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I2C protocole pour le slow control : adresse </a:t>
            </a:r>
            <a:r>
              <a:rPr lang="fr-FR" dirty="0" smtClean="0">
                <a:sym typeface="Wingdings"/>
              </a:rPr>
              <a:t>individuelle et donc indépendance </a:t>
            </a:r>
          </a:p>
          <a:p>
            <a:r>
              <a:rPr lang="fr-FR" dirty="0">
                <a:sym typeface="Wingdings"/>
              </a:rPr>
              <a:t> </a:t>
            </a:r>
            <a:r>
              <a:rPr lang="fr-FR" dirty="0" smtClean="0">
                <a:sym typeface="Wingdings"/>
              </a:rPr>
              <a:t>    </a:t>
            </a:r>
            <a:r>
              <a:rPr lang="fr-FR" dirty="0" smtClean="0">
                <a:sym typeface="Wingdings"/>
              </a:rPr>
              <a:t>accrue; </a:t>
            </a:r>
            <a:endParaRPr lang="fr-FR" dirty="0" smtClean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Triple-</a:t>
            </a:r>
            <a:r>
              <a:rPr lang="fr-FR" dirty="0" err="1" smtClean="0">
                <a:sym typeface="Wingdings"/>
              </a:rPr>
              <a:t>voting</a:t>
            </a:r>
            <a:r>
              <a:rPr lang="fr-FR" dirty="0" smtClean="0">
                <a:sym typeface="Wingdings"/>
              </a:rPr>
              <a:t>;</a:t>
            </a:r>
            <a:endParaRPr lang="fr-FR" dirty="0" smtClean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Roll-</a:t>
            </a:r>
            <a:r>
              <a:rPr lang="fr-FR" dirty="0" smtClean="0">
                <a:sym typeface="Wingdings"/>
              </a:rPr>
              <a:t>mode</a:t>
            </a:r>
            <a:endParaRPr lang="fr-FR" dirty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Noisy </a:t>
            </a:r>
            <a:r>
              <a:rPr lang="fr-FR" dirty="0" err="1" smtClean="0">
                <a:sym typeface="Wingdings"/>
              </a:rPr>
              <a:t>event</a:t>
            </a:r>
            <a:r>
              <a:rPr lang="fr-FR" dirty="0" smtClean="0">
                <a:sym typeface="Wingdings"/>
              </a:rPr>
              <a:t>, ARCID </a:t>
            </a:r>
            <a:r>
              <a:rPr lang="fr-FR" dirty="0" smtClean="0">
                <a:sym typeface="Wingdings"/>
              </a:rPr>
              <a:t>SC</a:t>
            </a:r>
          </a:p>
          <a:p>
            <a:pPr>
              <a:buFont typeface="Wingdings" charset="2"/>
              <a:buChar char="à"/>
            </a:pPr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PLL : Génération d’horloge rapide d’une manière interne ( jusque 80 MHz)</a:t>
            </a:r>
          </a:p>
          <a:p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Consommation électrique 30% supérieure à celle de HR2</a:t>
            </a:r>
          </a:p>
          <a:p>
            <a:r>
              <a:rPr lang="fr-FR" dirty="0" smtClean="0">
                <a:sym typeface="Wingdings"/>
              </a:rPr>
              <a:t>8 mots par canal au lieu de 127</a:t>
            </a:r>
          </a:p>
          <a:p>
            <a:endParaRPr lang="fr-FR" dirty="0" smtClean="0">
              <a:sym typeface="Wingdings"/>
            </a:endParaRPr>
          </a:p>
          <a:p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 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533400" y="6156782"/>
            <a:ext cx="716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sym typeface="Wingdings"/>
              </a:rPr>
              <a:t>Toutes les fonctionnalités ont été testées avec succès.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5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7504" y="764704"/>
            <a:ext cx="4657849" cy="3988842"/>
          </a:xfrm>
          <a:prstGeom prst="rect">
            <a:avLst/>
          </a:prstGeom>
        </p:spPr>
        <p:txBody>
          <a:bodyPr/>
          <a:lstStyle/>
          <a:p>
            <a:pPr eaLnBrk="1" hangingPunct="1">
              <a:buFont typeface="Wingdings" pitchFamily="2" charset="2"/>
              <a:buChar char="§"/>
              <a:defRPr/>
            </a:pPr>
            <a:endParaRPr lang="en-US" sz="1400" b="1" dirty="0" smtClean="0">
              <a:solidFill>
                <a:srgbClr val="0066FF"/>
              </a:solidFill>
              <a:latin typeface="Calibri" pitchFamily="34" charset="0"/>
            </a:endParaRPr>
          </a:p>
          <a:p>
            <a:pPr marL="914400" lvl="2" indent="0" eaLnBrk="1" hangingPunct="1">
              <a:buFontTx/>
              <a:buNone/>
              <a:defRPr/>
            </a:pPr>
            <a:endParaRPr lang="en-US" sz="1200" dirty="0" smtClean="0">
              <a:latin typeface="Calibri" pitchFamily="34" charset="0"/>
            </a:endParaRPr>
          </a:p>
          <a:p>
            <a:pPr lvl="2" eaLnBrk="1" hangingPunct="1">
              <a:buFont typeface="Wingdings" pitchFamily="2" charset="2"/>
              <a:buChar char="§"/>
              <a:defRPr/>
            </a:pPr>
            <a:endParaRPr lang="en-US" sz="1200" dirty="0" smtClean="0">
              <a:latin typeface="Calibri" pitchFamily="34" charset="0"/>
            </a:endParaRPr>
          </a:p>
          <a:p>
            <a:pPr lvl="3" eaLnBrk="1" hangingPunct="1">
              <a:buFont typeface="Wingdings" pitchFamily="2" charset="2"/>
              <a:buChar char="§"/>
              <a:defRPr/>
            </a:pPr>
            <a:endParaRPr lang="en-US" sz="1000" dirty="0" smtClean="0">
              <a:latin typeface="Calibri" pitchFamily="34" charset="0"/>
            </a:endParaRPr>
          </a:p>
          <a:p>
            <a:pPr marL="914400" lvl="2" indent="0" eaLnBrk="1" hangingPunct="1">
              <a:buFontTx/>
              <a:buNone/>
              <a:defRPr/>
            </a:pPr>
            <a:endParaRPr lang="en-US" sz="1200" dirty="0" smtClean="0">
              <a:latin typeface="Calibri" pitchFamily="34" charset="0"/>
            </a:endParaRPr>
          </a:p>
          <a:p>
            <a:pPr marL="914400" lvl="2" indent="0" eaLnBrk="1" hangingPunct="1">
              <a:buFontTx/>
              <a:buNone/>
              <a:defRPr/>
            </a:pPr>
            <a:endParaRPr lang="fr-FR" sz="1200" dirty="0" smtClean="0">
              <a:latin typeface="Calibri" pitchFamily="34" charset="0"/>
            </a:endParaRPr>
          </a:p>
          <a:p>
            <a:pPr marL="457200" lvl="1" indent="0" eaLnBrk="1" hangingPunct="1">
              <a:buFontTx/>
              <a:buNone/>
              <a:defRPr/>
            </a:pPr>
            <a:endParaRPr lang="fr-FR" sz="1800" dirty="0" smtClean="0">
              <a:latin typeface="Calibri" pitchFamily="34" charset="0"/>
            </a:endParaRPr>
          </a:p>
          <a:p>
            <a:pPr eaLnBrk="1" hangingPunct="1">
              <a:defRPr/>
            </a:pPr>
            <a:endParaRPr lang="fr-FR" sz="2000" dirty="0" smtClean="0">
              <a:latin typeface="Calibri" pitchFamily="34" charset="0"/>
            </a:endParaRPr>
          </a:p>
          <a:p>
            <a:pPr lvl="1" eaLnBrk="1" hangingPunct="1">
              <a:defRPr/>
            </a:pPr>
            <a:endParaRPr lang="fr-FR" sz="1800" dirty="0" smtClean="0">
              <a:latin typeface="Calibri" pitchFamily="34" charset="0"/>
            </a:endParaRPr>
          </a:p>
        </p:txBody>
      </p:sp>
      <p:sp>
        <p:nvSpPr>
          <p:cNvPr id="24578" name="Espace réservé du pied de page 4"/>
          <p:cNvSpPr>
            <a:spLocks noGrp="1"/>
          </p:cNvSpPr>
          <p:nvPr>
            <p:ph type="ftr" sz="quarter" idx="4294967295"/>
          </p:nvPr>
        </p:nvSpPr>
        <p:spPr>
          <a:xfrm>
            <a:off x="250825" y="6597650"/>
            <a:ext cx="7634288" cy="215900"/>
          </a:xfrm>
          <a:prstGeom prst="rect">
            <a:avLst/>
          </a:prstGeo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smtClean="0">
                <a:latin typeface="Calibri" pitchFamily="34" charset="0"/>
              </a:rPr>
              <a:t>HR3 16/01/2014</a:t>
            </a:r>
            <a:endParaRPr lang="fr-FR" sz="1000" dirty="0">
              <a:latin typeface="Calibri" pitchFamily="34" charset="0"/>
            </a:endParaRPr>
          </a:p>
        </p:txBody>
      </p:sp>
      <p:pic>
        <p:nvPicPr>
          <p:cNvPr id="12" name="Image 11" descr="C:\Users\seguin.LAL\Desktop\Hardroc3\Mesures\lin_fsb0_v2.tif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124744"/>
            <a:ext cx="3960440" cy="2181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 descr="C:\Users\seguin.LAL\Desktop\Hardroc3\Mesures\fsb0_sigmaNoise.tif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162148"/>
            <a:ext cx="4176464" cy="214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 descr="C:\Users\seguin.LAL\Desktop\Hardroc3\Mesures\lin_fsb1.ti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645024"/>
            <a:ext cx="500062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 14" descr="C:\Users\seguin.LAL\Desktop\Hardroc3\Mesures\lin_fsb2.tif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13"/>
          <a:stretch/>
        </p:blipFill>
        <p:spPr bwMode="auto">
          <a:xfrm>
            <a:off x="4880000" y="3645023"/>
            <a:ext cx="4166464" cy="26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1086125" y="2031071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FSB0</a:t>
            </a:r>
            <a:endParaRPr lang="fr-FR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5148064" y="1331476"/>
            <a:ext cx="2719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FSB0: 5</a:t>
            </a:r>
            <a:r>
              <a:rPr lang="fr-FR" b="1" dirty="0" smtClean="0">
                <a:latin typeface="Symbol" pitchFamily="18" charset="2"/>
              </a:rPr>
              <a:t>s</a:t>
            </a:r>
            <a:r>
              <a:rPr lang="fr-FR" b="1" dirty="0" smtClean="0"/>
              <a:t> noise </a:t>
            </a:r>
            <a:r>
              <a:rPr lang="fr-FR" b="1" dirty="0" err="1" smtClean="0"/>
              <a:t>limit</a:t>
            </a:r>
            <a:r>
              <a:rPr lang="fr-FR" b="1" dirty="0" smtClean="0"/>
              <a:t>= 15 </a:t>
            </a:r>
            <a:r>
              <a:rPr lang="fr-FR" b="1" dirty="0" err="1" smtClean="0"/>
              <a:t>fC</a:t>
            </a:r>
            <a:endParaRPr lang="fr-FR" b="1" dirty="0"/>
          </a:p>
        </p:txBody>
      </p:sp>
      <p:sp>
        <p:nvSpPr>
          <p:cNvPr id="4" name="ZoneTexte 3"/>
          <p:cNvSpPr txBox="1"/>
          <p:nvPr/>
        </p:nvSpPr>
        <p:spPr>
          <a:xfrm>
            <a:off x="1086125" y="4905163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FSB1</a:t>
            </a:r>
            <a:endParaRPr lang="fr-FR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5580112" y="4905163"/>
            <a:ext cx="64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FSB2</a:t>
            </a:r>
            <a:endParaRPr lang="fr-FR" b="1" dirty="0"/>
          </a:p>
        </p:txBody>
      </p:sp>
      <p:sp>
        <p:nvSpPr>
          <p:cNvPr id="6" name="ZoneTexte 5"/>
          <p:cNvSpPr txBox="1"/>
          <p:nvPr/>
        </p:nvSpPr>
        <p:spPr>
          <a:xfrm>
            <a:off x="3222520" y="5269854"/>
            <a:ext cx="134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Up to 10 </a:t>
            </a:r>
            <a:r>
              <a:rPr lang="fr-FR" dirty="0" err="1" smtClean="0"/>
              <a:t>pC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7596336" y="5269854"/>
            <a:ext cx="1288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Up to 50 </a:t>
            </a:r>
            <a:r>
              <a:rPr lang="fr-FR" dirty="0" err="1" smtClean="0"/>
              <a:t>pC</a:t>
            </a:r>
            <a:endParaRPr lang="fr-FR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471A504-AE2C-4488-80ED-9ED6A4A57476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609600" y="228600"/>
            <a:ext cx="6986736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Partie analogique: </a:t>
            </a:r>
            <a:r>
              <a:rPr lang="fr-FR" b="1" dirty="0" smtClean="0">
                <a:solidFill>
                  <a:srgbClr val="FF0000"/>
                </a:solidFill>
              </a:rPr>
              <a:t>Excellente linéarité </a:t>
            </a:r>
            <a:r>
              <a:rPr lang="fr-FR" b="1" dirty="0" smtClean="0">
                <a:solidFill>
                  <a:srgbClr val="FF0000"/>
                </a:solidFill>
              </a:rPr>
              <a:t>de la réponse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052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Capture d’écran 2014-10-02 à 21.17.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4953000" cy="2667001"/>
          </a:xfrm>
          <a:prstGeom prst="rect">
            <a:avLst/>
          </a:prstGeom>
        </p:spPr>
      </p:pic>
      <p:pic>
        <p:nvPicPr>
          <p:cNvPr id="7" name="Image 6" descr="Capture d’écran 2014-10-02 à 21.16.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4038600"/>
            <a:ext cx="3500140" cy="2667372"/>
          </a:xfrm>
          <a:prstGeom prst="rect">
            <a:avLst/>
          </a:prstGeom>
        </p:spPr>
      </p:pic>
      <p:pic>
        <p:nvPicPr>
          <p:cNvPr id="8" name="Image 7" descr="Capture d’écran 2014-10-02 à 21.16.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581401"/>
            <a:ext cx="4953000" cy="2963395"/>
          </a:xfrm>
          <a:prstGeom prst="rect">
            <a:avLst/>
          </a:prstGeom>
        </p:spPr>
      </p:pic>
      <p:pic>
        <p:nvPicPr>
          <p:cNvPr id="10" name="Image 9" descr="Capture d’écran 2014-10-02 à 21.16.1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5541" y="381000"/>
            <a:ext cx="4348459" cy="3370221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09600" y="8638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rgbClr val="FF0000"/>
                </a:solidFill>
              </a:rPr>
              <a:t>DAQ</a:t>
            </a:r>
            <a:endParaRPr lang="fr-FR" sz="2800" b="1" dirty="0">
              <a:solidFill>
                <a:srgbClr val="FF0000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699792" y="6444044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Nouvelle DIF conçue par CIEMAT </a:t>
            </a:r>
            <a:endParaRPr lang="fr-F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33400" y="304800"/>
            <a:ext cx="8153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FF0000"/>
                </a:solidFill>
              </a:rPr>
              <a:t>Activités futures</a:t>
            </a:r>
            <a:endParaRPr lang="fr-FR" sz="3200" b="1" dirty="0" smtClean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33400" y="990600"/>
            <a:ext cx="7696200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Finir </a:t>
            </a:r>
            <a:r>
              <a:rPr lang="fr-FR" dirty="0" smtClean="0"/>
              <a:t>l’analyse des données de 2012 et transformer les différentes notes en </a:t>
            </a:r>
            <a:endParaRPr lang="fr-FR" dirty="0" smtClean="0"/>
          </a:p>
          <a:p>
            <a:r>
              <a:rPr lang="fr-FR" dirty="0" smtClean="0"/>
              <a:t>      papiers </a:t>
            </a:r>
            <a:r>
              <a:rPr lang="fr-FR" dirty="0" smtClean="0"/>
              <a:t>( reconstruction de l’énergie, </a:t>
            </a:r>
            <a:r>
              <a:rPr lang="fr-FR" dirty="0" err="1" smtClean="0"/>
              <a:t>digitiseur</a:t>
            </a:r>
            <a:r>
              <a:rPr lang="fr-FR" dirty="0" smtClean="0"/>
              <a:t>, </a:t>
            </a:r>
            <a:r>
              <a:rPr lang="fr-FR" dirty="0" err="1" smtClean="0"/>
              <a:t>Hough</a:t>
            </a:r>
            <a:r>
              <a:rPr lang="fr-FR" dirty="0" smtClean="0"/>
              <a:t> </a:t>
            </a:r>
            <a:r>
              <a:rPr lang="fr-FR" dirty="0" err="1" smtClean="0"/>
              <a:t>Transform</a:t>
            </a:r>
            <a:r>
              <a:rPr lang="fr-FR" dirty="0" smtClean="0"/>
              <a:t>,</a:t>
            </a:r>
          </a:p>
          <a:p>
            <a:r>
              <a:rPr lang="fr-FR" dirty="0"/>
              <a:t> </a:t>
            </a:r>
            <a:r>
              <a:rPr lang="fr-FR" dirty="0" smtClean="0"/>
              <a:t>     </a:t>
            </a:r>
            <a:r>
              <a:rPr lang="fr-FR" dirty="0" smtClean="0"/>
              <a:t>comparaison </a:t>
            </a:r>
            <a:r>
              <a:rPr lang="fr-FR" dirty="0" smtClean="0"/>
              <a:t>des modèles de gerbes hadroniques, séparation des gerbes </a:t>
            </a:r>
            <a:r>
              <a:rPr lang="fr-FR" dirty="0" smtClean="0"/>
              <a:t>  </a:t>
            </a:r>
          </a:p>
          <a:p>
            <a:r>
              <a:rPr lang="fr-FR" dirty="0"/>
              <a:t> </a:t>
            </a:r>
            <a:r>
              <a:rPr lang="fr-FR" dirty="0" smtClean="0"/>
              <a:t>      </a:t>
            </a:r>
            <a:r>
              <a:rPr lang="fr-FR" dirty="0" smtClean="0"/>
              <a:t>hadroniques);</a:t>
            </a:r>
            <a:endParaRPr lang="fr-FR" dirty="0" smtClean="0"/>
          </a:p>
          <a:p>
            <a:endParaRPr lang="fr-FR" dirty="0" smtClean="0"/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Analyser </a:t>
            </a:r>
            <a:r>
              <a:rPr lang="fr-FR" dirty="0" smtClean="0"/>
              <a:t>les données de 2014 et travailler sur la séparation </a:t>
            </a:r>
            <a:r>
              <a:rPr lang="fr-FR" dirty="0"/>
              <a:t>é</a:t>
            </a:r>
            <a:r>
              <a:rPr lang="fr-FR" dirty="0" smtClean="0"/>
              <a:t>lectron</a:t>
            </a:r>
            <a:r>
              <a:rPr lang="fr-FR" dirty="0" smtClean="0"/>
              <a:t>-pion</a:t>
            </a:r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S’impliquer </a:t>
            </a:r>
            <a:r>
              <a:rPr lang="fr-FR" dirty="0" smtClean="0"/>
              <a:t>dans la physique de  e</a:t>
            </a:r>
            <a:r>
              <a:rPr lang="fr-FR" baseline="30000" dirty="0" smtClean="0"/>
              <a:t>+</a:t>
            </a:r>
            <a:r>
              <a:rPr lang="fr-FR" dirty="0" smtClean="0"/>
              <a:t> e</a:t>
            </a:r>
            <a:r>
              <a:rPr lang="fr-FR" baseline="30000" dirty="0" smtClean="0"/>
              <a:t>-</a:t>
            </a:r>
            <a:r>
              <a:rPr lang="fr-FR" dirty="0" smtClean="0"/>
              <a:t> (WW, ZZ mais également HZ dans les voies hadroniques</a:t>
            </a:r>
            <a:r>
              <a:rPr lang="fr-FR" dirty="0" smtClean="0"/>
              <a:t>);</a:t>
            </a:r>
            <a:endParaRPr lang="fr-FR" dirty="0" smtClean="0"/>
          </a:p>
          <a:p>
            <a:pPr>
              <a:buFontTx/>
              <a:buChar char="-"/>
            </a:pPr>
            <a:endParaRPr lang="fr-FR" dirty="0" smtClean="0"/>
          </a:p>
          <a:p>
            <a:r>
              <a:rPr lang="fr-FR" dirty="0" smtClean="0">
                <a:sym typeface="Wingdings"/>
              </a:rPr>
              <a:t></a:t>
            </a:r>
            <a:r>
              <a:rPr lang="fr-FR" dirty="0" smtClean="0"/>
              <a:t> Avoir </a:t>
            </a:r>
            <a:r>
              <a:rPr lang="fr-FR" dirty="0" smtClean="0"/>
              <a:t>un T/F commun avec </a:t>
            </a:r>
            <a:r>
              <a:rPr lang="fr-FR" dirty="0" smtClean="0"/>
              <a:t>ECAL????</a:t>
            </a:r>
            <a:endParaRPr lang="fr-FR" dirty="0" smtClean="0"/>
          </a:p>
          <a:p>
            <a:pPr>
              <a:buFontTx/>
              <a:buChar char="-"/>
            </a:pPr>
            <a:endParaRPr lang="fr-FR" dirty="0" smtClean="0"/>
          </a:p>
          <a:p>
            <a:r>
              <a:rPr lang="fr-FR" dirty="0" smtClean="0">
                <a:sym typeface="Wingdings"/>
              </a:rPr>
              <a:t></a:t>
            </a:r>
            <a:r>
              <a:rPr lang="fr-FR" dirty="0" smtClean="0"/>
              <a:t> </a:t>
            </a:r>
            <a:r>
              <a:rPr lang="fr-FR" dirty="0" smtClean="0"/>
              <a:t>S’équiper d’un système de recyclage de gaz (pour réduire les couts de consommation de gaz) </a:t>
            </a:r>
          </a:p>
          <a:p>
            <a:pPr>
              <a:buFontTx/>
              <a:buChar char="-"/>
            </a:pPr>
            <a:endParaRPr lang="fr-FR" dirty="0" smtClean="0"/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Finir </a:t>
            </a:r>
            <a:r>
              <a:rPr lang="fr-FR" dirty="0" smtClean="0"/>
              <a:t>la conception des PCB et les produire et les équiper par des HR3 en </a:t>
            </a:r>
            <a:r>
              <a:rPr lang="fr-FR" dirty="0" smtClean="0"/>
              <a:t>vue</a:t>
            </a:r>
          </a:p>
          <a:p>
            <a:r>
              <a:rPr lang="fr-FR" dirty="0"/>
              <a:t> </a:t>
            </a:r>
            <a:r>
              <a:rPr lang="fr-FR" dirty="0" smtClean="0"/>
              <a:t>   </a:t>
            </a:r>
            <a:r>
              <a:rPr lang="fr-FR" dirty="0" smtClean="0"/>
              <a:t> </a:t>
            </a:r>
            <a:r>
              <a:rPr lang="fr-FR" dirty="0" smtClean="0"/>
              <a:t>de les utiliser sur les détecteurs GRPC de grande taille à fabriquer d’ici la fin 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</a:t>
            </a:r>
            <a:r>
              <a:rPr lang="fr-FR" dirty="0" smtClean="0"/>
              <a:t>de </a:t>
            </a:r>
            <a:r>
              <a:rPr lang="fr-FR" dirty="0" smtClean="0"/>
              <a:t>l’année ou au début de l’année prochaine et lest tester.</a:t>
            </a:r>
          </a:p>
          <a:p>
            <a:pPr>
              <a:buFontTx/>
              <a:buChar char="-"/>
            </a:pP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 </a:t>
            </a:r>
            <a:endParaRPr lang="fr-F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19672" y="548680"/>
            <a:ext cx="61206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smtClean="0">
                <a:solidFill>
                  <a:srgbClr val="FF0000"/>
                </a:solidFill>
              </a:rPr>
              <a:t>Conclusion</a:t>
            </a:r>
            <a:endParaRPr lang="fr-FR" sz="3200" b="1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55576" y="1628800"/>
            <a:ext cx="7848872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SDHCAL a tenu ses promesses. Le travail se poursuit pour une validation complète gr</a:t>
            </a:r>
            <a:r>
              <a:rPr lang="fr-FR" dirty="0" smtClean="0"/>
              <a:t>âce au prototype de grandes chambres.</a:t>
            </a:r>
          </a:p>
          <a:p>
            <a:endParaRPr lang="fr-FR" dirty="0"/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 Les deux années à venir sont cruciales en vue de la décision concernant la réalisation ou non de ILC. Nous devons </a:t>
            </a:r>
            <a:r>
              <a:rPr lang="fr-FR" dirty="0" smtClean="0"/>
              <a:t>être prêts à relever le défi au niveau hardware mais également au niveau de la préparation de la physique des machines à électrons.</a:t>
            </a:r>
          </a:p>
          <a:p>
            <a:endParaRPr lang="fr-FR" dirty="0"/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 </a:t>
            </a:r>
            <a:r>
              <a:rPr lang="fr-FR" dirty="0"/>
              <a:t>Un soutien en moyen financier et humain reste nécessaire pour garder le leadership français dans ce domaine</a:t>
            </a:r>
            <a:r>
              <a:rPr lang="fr-FR" dirty="0" smtClean="0"/>
              <a:t>.</a:t>
            </a:r>
          </a:p>
          <a:p>
            <a:pPr marL="285750" indent="-285750">
              <a:buFont typeface="Wingdings" charset="0"/>
              <a:buChar char="à"/>
            </a:pPr>
            <a:endParaRPr lang="fr-FR" dirty="0"/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 Attention: le soutien à ECAL ne doit en aucun cas détruire le succès et l’élan de SDHCAL. </a:t>
            </a:r>
            <a:endParaRPr lang="fr-FR" dirty="0"/>
          </a:p>
          <a:p>
            <a:endParaRPr lang="fr-FR" dirty="0" smtClean="0"/>
          </a:p>
          <a:p>
            <a:pPr marL="285750" indent="-285750">
              <a:buFont typeface="Wingdings" charset="0"/>
              <a:buChar char="à"/>
            </a:pPr>
            <a:endParaRPr lang="fr-FR" dirty="0" smtClean="0"/>
          </a:p>
          <a:p>
            <a:pPr marL="285750" indent="-285750">
              <a:buFont typeface="Wingdings" charset="0"/>
              <a:buChar char="à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482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52400" y="332656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Activités en 2014</a:t>
            </a:r>
            <a:endParaRPr lang="fr-FR" sz="2400" dirty="0"/>
          </a:p>
        </p:txBody>
      </p:sp>
      <p:sp>
        <p:nvSpPr>
          <p:cNvPr id="3" name="ZoneTexte 2"/>
          <p:cNvSpPr txBox="1"/>
          <p:nvPr/>
        </p:nvSpPr>
        <p:spPr>
          <a:xfrm>
            <a:off x="76200" y="1676400"/>
            <a:ext cx="7772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Activités  analyse</a:t>
            </a:r>
          </a:p>
          <a:p>
            <a:endParaRPr lang="fr-FR" dirty="0" smtClean="0"/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Reconstruction de l’énergie des gerbes </a:t>
            </a:r>
          </a:p>
          <a:p>
            <a:r>
              <a:rPr lang="fr-FR" dirty="0" smtClean="0">
                <a:sym typeface="Wingdings"/>
              </a:rPr>
              <a:t>      hadroniques</a:t>
            </a:r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Développement du </a:t>
            </a:r>
            <a:r>
              <a:rPr lang="fr-FR" dirty="0" err="1" smtClean="0">
                <a:sym typeface="Wingdings"/>
              </a:rPr>
              <a:t>digitiseur</a:t>
            </a:r>
            <a:r>
              <a:rPr lang="fr-FR" dirty="0" smtClean="0">
                <a:sym typeface="Wingdings"/>
              </a:rPr>
              <a:t> pour </a:t>
            </a:r>
          </a:p>
          <a:p>
            <a:r>
              <a:rPr lang="fr-FR" dirty="0" smtClean="0">
                <a:sym typeface="Wingdings"/>
              </a:rPr>
              <a:t>      la simulation</a:t>
            </a:r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Développement des outils PFA </a:t>
            </a:r>
            <a:endParaRPr lang="fr-FR" dirty="0" smtClean="0"/>
          </a:p>
          <a:p>
            <a:r>
              <a:rPr lang="fr-FR" dirty="0" smtClean="0"/>
              <a:t>   </a:t>
            </a:r>
          </a:p>
          <a:p>
            <a:r>
              <a:rPr lang="fr-FR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Activités Hardware</a:t>
            </a:r>
          </a:p>
          <a:p>
            <a:endParaRPr lang="fr-FR" dirty="0" smtClean="0"/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Détecteur de grande taille</a:t>
            </a:r>
          </a:p>
          <a:p>
            <a:pPr>
              <a:buFont typeface="Wingdings" charset="2"/>
              <a:buChar char="à"/>
            </a:pPr>
            <a:r>
              <a:rPr lang="fr-FR" dirty="0" smtClean="0"/>
              <a:t>  Electronique de lecture</a:t>
            </a:r>
          </a:p>
          <a:p>
            <a:pPr>
              <a:buFont typeface="Wingdings" charset="2"/>
              <a:buChar char="à"/>
            </a:pPr>
            <a:r>
              <a:rPr lang="fr-FR" dirty="0" smtClean="0"/>
              <a:t>  Acquisition 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b="1" dirty="0" smtClean="0">
                <a:solidFill>
                  <a:srgbClr val="FF0000"/>
                </a:solidFill>
              </a:rPr>
              <a:t>Préparation pour le test/faisceau du mois de décembre</a:t>
            </a:r>
            <a:r>
              <a:rPr lang="fr-FR" dirty="0" smtClean="0"/>
              <a:t>. </a:t>
            </a:r>
          </a:p>
          <a:p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Capture d’écran 2014-10-01 à 16.39.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420" y="981475"/>
            <a:ext cx="4371180" cy="488592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620420" y="4797152"/>
            <a:ext cx="4371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50 unités de base : </a:t>
            </a:r>
          </a:p>
          <a:p>
            <a:r>
              <a:rPr lang="fr-FR" dirty="0" err="1" smtClean="0">
                <a:solidFill>
                  <a:schemeClr val="bg1"/>
                </a:solidFill>
              </a:rPr>
              <a:t>GRPC+électronique+absorbeur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672208" y="260648"/>
            <a:ext cx="6140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Reconstruction de l’énergie des gerbes hadroniques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33400" y="838200"/>
            <a:ext cx="45720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FF0000"/>
                </a:solidFill>
              </a:rPr>
              <a:t>Objectif:</a:t>
            </a:r>
            <a:r>
              <a:rPr lang="fr-FR" dirty="0" smtClean="0"/>
              <a:t> A partir des informations simples: Nombre de cellules touchées et le seuil déclenché (1(vert), 2 (bleu) ou 3(rouge)) on construit l’énergie du hadron. 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09600" y="2124194"/>
            <a:ext cx="79248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E</a:t>
            </a:r>
            <a:r>
              <a:rPr lang="en-US" sz="2000" baseline="-25000" dirty="0" err="1" smtClean="0"/>
              <a:t>rec</a:t>
            </a:r>
            <a:r>
              <a:rPr lang="en-US" sz="2000" baseline="-25000" dirty="0" smtClean="0"/>
              <a:t> = </a:t>
            </a:r>
            <a:r>
              <a:rPr lang="en-US" sz="2000" dirty="0" smtClean="0">
                <a:latin typeface="Apple Symbols"/>
                <a:cs typeface="Apple Symbols"/>
              </a:rPr>
              <a:t>  </a:t>
            </a:r>
            <a:r>
              <a:rPr lang="en-US" sz="2000" dirty="0" err="1" smtClean="0">
                <a:latin typeface="Apple Symbols"/>
                <a:cs typeface="Apple Symbols"/>
              </a:rPr>
              <a:t>α</a:t>
            </a:r>
            <a:r>
              <a:rPr lang="en-US" sz="2000" dirty="0" smtClean="0">
                <a:latin typeface="Apple Symbols"/>
                <a:cs typeface="Apple Symbols"/>
              </a:rPr>
              <a:t> (</a:t>
            </a:r>
            <a:r>
              <a:rPr lang="en-US" sz="2000" dirty="0" err="1" smtClean="0">
                <a:latin typeface="Apple Symbols"/>
                <a:cs typeface="Apple Symbols"/>
              </a:rPr>
              <a:t>N</a:t>
            </a:r>
            <a:r>
              <a:rPr lang="en-US" sz="2000" baseline="-25000" dirty="0" err="1" smtClean="0">
                <a:latin typeface="Apple Symbols"/>
                <a:cs typeface="Apple Symbols"/>
              </a:rPr>
              <a:t>tot</a:t>
            </a:r>
            <a:r>
              <a:rPr lang="en-US" sz="2000" dirty="0" smtClean="0"/>
              <a:t>) N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+ </a:t>
            </a:r>
            <a:r>
              <a:rPr lang="en-US" sz="2000" dirty="0" err="1" smtClean="0"/>
              <a:t>β(N</a:t>
            </a:r>
            <a:r>
              <a:rPr lang="en-US" sz="2000" baseline="-25000" dirty="0" err="1" smtClean="0"/>
              <a:t>tot</a:t>
            </a:r>
            <a:r>
              <a:rPr lang="en-US" sz="2000" dirty="0" smtClean="0"/>
              <a:t>) N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+ </a:t>
            </a:r>
            <a:r>
              <a:rPr lang="en-US" sz="2000" dirty="0" err="1" smtClean="0"/>
              <a:t>γ(N</a:t>
            </a:r>
            <a:r>
              <a:rPr lang="en-US" sz="2000" baseline="-25000" dirty="0" err="1" smtClean="0"/>
              <a:t>tot</a:t>
            </a:r>
            <a:r>
              <a:rPr lang="en-US" sz="2000" dirty="0" smtClean="0"/>
              <a:t>) N</a:t>
            </a:r>
            <a:r>
              <a:rPr lang="en-US" sz="2000" baseline="-25000" dirty="0" smtClean="0"/>
              <a:t>3</a:t>
            </a:r>
          </a:p>
          <a:p>
            <a:endParaRPr lang="en-US" sz="2000" dirty="0" smtClean="0"/>
          </a:p>
          <a:p>
            <a:r>
              <a:rPr lang="en-US" sz="2000" dirty="0" smtClean="0"/>
              <a:t>N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,N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and N</a:t>
            </a:r>
            <a:r>
              <a:rPr lang="en-US" sz="2000" baseline="-25000" dirty="0" smtClean="0"/>
              <a:t>3</a:t>
            </a:r>
            <a:r>
              <a:rPr lang="en-US" sz="2000" dirty="0" smtClean="0"/>
              <a:t> : </a:t>
            </a:r>
            <a:r>
              <a:rPr lang="en-US" sz="2000" dirty="0" err="1" smtClean="0"/>
              <a:t>Nombres</a:t>
            </a:r>
            <a:r>
              <a:rPr lang="en-US" sz="2000" dirty="0" smtClean="0"/>
              <a:t> de cellules  </a:t>
            </a:r>
            <a:r>
              <a:rPr lang="en-US" sz="2000" dirty="0" err="1" smtClean="0"/>
              <a:t>touchées</a:t>
            </a:r>
            <a:endParaRPr lang="en-US" sz="2000" dirty="0" smtClean="0"/>
          </a:p>
          <a:p>
            <a:r>
              <a:rPr lang="en-US" sz="2000" dirty="0" err="1" smtClean="0"/>
              <a:t>associés</a:t>
            </a:r>
            <a:r>
              <a:rPr lang="en-US" sz="2000" dirty="0" smtClean="0"/>
              <a:t> aux </a:t>
            </a:r>
            <a:r>
              <a:rPr lang="en-US" sz="2000" dirty="0" err="1" smtClean="0"/>
              <a:t>trois</a:t>
            </a:r>
            <a:r>
              <a:rPr lang="en-US" sz="2000" dirty="0" smtClean="0"/>
              <a:t> </a:t>
            </a:r>
            <a:r>
              <a:rPr lang="en-US" sz="2000" dirty="0" err="1" smtClean="0"/>
              <a:t>seuils</a:t>
            </a:r>
            <a:r>
              <a:rPr lang="en-US" sz="2000" dirty="0" smtClean="0"/>
              <a:t>.  </a:t>
            </a:r>
          </a:p>
          <a:p>
            <a:r>
              <a:rPr lang="en-US" sz="2000" dirty="0" err="1" smtClean="0"/>
              <a:t>α</a:t>
            </a:r>
            <a:r>
              <a:rPr lang="en-US" sz="2000" dirty="0" smtClean="0"/>
              <a:t>, </a:t>
            </a:r>
            <a:r>
              <a:rPr lang="en-US" sz="2000" dirty="0" err="1" smtClean="0"/>
              <a:t>β</a:t>
            </a:r>
            <a:r>
              <a:rPr lang="en-US" sz="2000" dirty="0" smtClean="0"/>
              <a:t>, </a:t>
            </a:r>
            <a:r>
              <a:rPr lang="en-US" sz="2000" dirty="0" err="1" smtClean="0"/>
              <a:t>γ</a:t>
            </a:r>
            <a:r>
              <a:rPr lang="en-US" sz="2000" dirty="0" smtClean="0"/>
              <a:t> (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tot</a:t>
            </a:r>
            <a:r>
              <a:rPr lang="en-US" sz="2000" dirty="0" smtClean="0"/>
              <a:t>) :</a:t>
            </a:r>
            <a:r>
              <a:rPr lang="en-US" sz="2000" dirty="0" err="1" smtClean="0"/>
              <a:t>Fonctions</a:t>
            </a:r>
            <a:r>
              <a:rPr lang="en-US" sz="2000" dirty="0" smtClean="0"/>
              <a:t> </a:t>
            </a:r>
            <a:r>
              <a:rPr lang="en-US" sz="2000" dirty="0" err="1" smtClean="0"/>
              <a:t>quadratiques</a:t>
            </a:r>
            <a:r>
              <a:rPr lang="en-US" sz="2000" dirty="0" smtClean="0"/>
              <a:t> du </a:t>
            </a:r>
            <a:r>
              <a:rPr lang="en-US" sz="2000" dirty="0" err="1" smtClean="0"/>
              <a:t>nombre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total de cellules </a:t>
            </a:r>
            <a:r>
              <a:rPr lang="en-US" sz="2000" dirty="0" err="1" smtClean="0"/>
              <a:t>touchées</a:t>
            </a:r>
            <a:endParaRPr lang="en-US" sz="2400" baseline="30000" dirty="0" smtClean="0"/>
          </a:p>
          <a:p>
            <a:r>
              <a:rPr lang="en-US" sz="2000" dirty="0" err="1" smtClean="0"/>
              <a:t>α</a:t>
            </a:r>
            <a:r>
              <a:rPr lang="en-US" sz="2000" dirty="0" smtClean="0"/>
              <a:t> = α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+ α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 </a:t>
            </a:r>
            <a:r>
              <a:rPr lang="en-US" sz="2000" dirty="0" err="1" smtClean="0"/>
              <a:t>N</a:t>
            </a:r>
            <a:r>
              <a:rPr lang="en-US" sz="2000" baseline="-25000" dirty="0" err="1" smtClean="0"/>
              <a:t>tot</a:t>
            </a:r>
            <a:r>
              <a:rPr lang="en-US" sz="2000" dirty="0" smtClean="0"/>
              <a:t> +α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 N</a:t>
            </a:r>
            <a:r>
              <a:rPr lang="en-US" sz="2000" baseline="30000" dirty="0" smtClean="0"/>
              <a:t>2</a:t>
            </a:r>
            <a:r>
              <a:rPr lang="en-US" sz="2000" baseline="-25000" dirty="0" smtClean="0"/>
              <a:t>tot</a:t>
            </a:r>
            <a:r>
              <a:rPr lang="en-US" sz="2000" baseline="30000" dirty="0" smtClean="0"/>
              <a:t> </a:t>
            </a:r>
          </a:p>
          <a:p>
            <a:endParaRPr lang="en-US" baseline="30000" dirty="0" smtClean="0"/>
          </a:p>
          <a:p>
            <a:r>
              <a:rPr lang="en-US" dirty="0" smtClean="0"/>
              <a:t> </a:t>
            </a:r>
          </a:p>
          <a:p>
            <a:endParaRPr lang="en-US" baseline="3000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Image 6" descr="Capture d’écran 2014-10-02 à 12.29.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730250"/>
            <a:ext cx="3429000" cy="2851150"/>
          </a:xfrm>
          <a:prstGeom prst="rect">
            <a:avLst/>
          </a:prstGeom>
        </p:spPr>
      </p:pic>
      <p:pic>
        <p:nvPicPr>
          <p:cNvPr id="8" name="Image 2" descr="Capture d’écran 2013-02-18 à 22.50.31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2110" y="4251242"/>
            <a:ext cx="4065690" cy="2530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er 8"/>
          <p:cNvGrpSpPr/>
          <p:nvPr/>
        </p:nvGrpSpPr>
        <p:grpSpPr>
          <a:xfrm>
            <a:off x="381000" y="4419600"/>
            <a:ext cx="4038600" cy="2438400"/>
            <a:chOff x="5308122" y="350168"/>
            <a:chExt cx="4648200" cy="3952225"/>
          </a:xfrm>
        </p:grpSpPr>
        <p:pic>
          <p:nvPicPr>
            <p:cNvPr id="10" name="Image 1" descr="Capture d’écran 2013-02-18 à 22.45.21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308122" y="350168"/>
              <a:ext cx="4648200" cy="3952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ZoneTexte 6"/>
            <p:cNvSpPr txBox="1">
              <a:spLocks noChangeArrowheads="1"/>
            </p:cNvSpPr>
            <p:nvPr/>
          </p:nvSpPr>
          <p:spPr bwMode="auto">
            <a:xfrm>
              <a:off x="6185141" y="3299525"/>
              <a:ext cx="3072817" cy="3788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fr-FR" sz="1200" dirty="0">
                  <a:solidFill>
                    <a:srgbClr val="000000"/>
                  </a:solidFill>
                  <a:latin typeface="Verdana"/>
                  <a:cs typeface="Verdana"/>
                </a:rPr>
                <a:t>Calice note CAN-037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209800"/>
            <a:ext cx="3263900" cy="2286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33400" y="304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Amélioration à la reconstruction 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1000" y="674132"/>
            <a:ext cx="4343400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endParaRPr lang="fr-FR" dirty="0" smtClean="0"/>
          </a:p>
          <a:p>
            <a:r>
              <a:rPr lang="fr-FR" dirty="0" smtClean="0">
                <a:sym typeface="Wingdings"/>
              </a:rPr>
              <a:t></a:t>
            </a:r>
            <a:r>
              <a:rPr lang="fr-FR" dirty="0" smtClean="0"/>
              <a:t> </a:t>
            </a:r>
            <a:r>
              <a:rPr lang="fr-FR" dirty="0" smtClean="0"/>
              <a:t>Purification les données en éliminant la contamination par les électrons.</a:t>
            </a:r>
          </a:p>
          <a:p>
            <a:pPr>
              <a:buFontTx/>
              <a:buChar char="-"/>
            </a:pPr>
            <a:endParaRPr lang="fr-FR" dirty="0" smtClean="0"/>
          </a:p>
          <a:p>
            <a:pPr>
              <a:buFontTx/>
              <a:buChar char="-"/>
            </a:pPr>
            <a:endParaRPr lang="fr-FR" dirty="0" smtClean="0"/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smtClean="0"/>
              <a:t>Utilisation </a:t>
            </a:r>
            <a:r>
              <a:rPr lang="fr-FR" dirty="0" smtClean="0"/>
              <a:t>la méthode de HT pour extraire les segments de traces </a:t>
            </a:r>
            <a:r>
              <a:rPr lang="fr-FR" dirty="0" smtClean="0">
                <a:sym typeface="Wingdings"/>
              </a:rPr>
              <a:t> donner un poids constant aux cellules associées :</a:t>
            </a:r>
          </a:p>
          <a:p>
            <a:r>
              <a:rPr lang="en-US" dirty="0" err="1" smtClean="0"/>
              <a:t>E</a:t>
            </a:r>
            <a:r>
              <a:rPr lang="en-US" baseline="-25000" dirty="0" err="1" smtClean="0"/>
              <a:t>rec</a:t>
            </a:r>
            <a:r>
              <a:rPr lang="en-US" baseline="-25000" dirty="0" smtClean="0"/>
              <a:t> = </a:t>
            </a:r>
            <a:r>
              <a:rPr lang="en-US" dirty="0" smtClean="0">
                <a:latin typeface="Apple Symbols"/>
                <a:cs typeface="Apple Symbols"/>
              </a:rPr>
              <a:t>  </a:t>
            </a:r>
            <a:r>
              <a:rPr lang="en-US" dirty="0" err="1" smtClean="0">
                <a:latin typeface="Apple Symbols"/>
                <a:cs typeface="Apple Symbols"/>
              </a:rPr>
              <a:t>α</a:t>
            </a:r>
            <a:r>
              <a:rPr lang="en-US" dirty="0" smtClean="0">
                <a:latin typeface="Apple Symbols"/>
                <a:cs typeface="Apple Symbols"/>
              </a:rPr>
              <a:t> (</a:t>
            </a:r>
            <a:r>
              <a:rPr lang="en-US" dirty="0" err="1" smtClean="0">
                <a:latin typeface="Apple Symbols"/>
                <a:cs typeface="Apple Symbols"/>
              </a:rPr>
              <a:t>N</a:t>
            </a:r>
            <a:r>
              <a:rPr lang="en-US" baseline="-25000" dirty="0" err="1" smtClean="0">
                <a:latin typeface="Apple Symbols"/>
                <a:cs typeface="Apple Symbols"/>
              </a:rPr>
              <a:t>tot</a:t>
            </a:r>
            <a:r>
              <a:rPr lang="en-US" dirty="0" smtClean="0"/>
              <a:t>) N’</a:t>
            </a:r>
            <a:r>
              <a:rPr lang="en-US" baseline="-25000" dirty="0" smtClean="0"/>
              <a:t>1</a:t>
            </a:r>
            <a:r>
              <a:rPr lang="en-US" dirty="0" smtClean="0"/>
              <a:t> + </a:t>
            </a:r>
            <a:r>
              <a:rPr lang="en-US" dirty="0" err="1" smtClean="0"/>
              <a:t>β(N</a:t>
            </a:r>
            <a:r>
              <a:rPr lang="en-US" baseline="-25000" dirty="0" err="1" smtClean="0"/>
              <a:t>tot</a:t>
            </a:r>
            <a:r>
              <a:rPr lang="en-US" dirty="0" smtClean="0"/>
              <a:t>) N’</a:t>
            </a:r>
            <a:r>
              <a:rPr lang="en-US" baseline="-25000" dirty="0" smtClean="0"/>
              <a:t>2</a:t>
            </a:r>
            <a:r>
              <a:rPr lang="en-US" dirty="0" smtClean="0"/>
              <a:t> + </a:t>
            </a:r>
            <a:r>
              <a:rPr lang="en-US" dirty="0" err="1" smtClean="0"/>
              <a:t>γ(N</a:t>
            </a:r>
            <a:r>
              <a:rPr lang="en-US" baseline="-25000" dirty="0" err="1" smtClean="0"/>
              <a:t>tot</a:t>
            </a:r>
            <a:r>
              <a:rPr lang="en-US" dirty="0" smtClean="0"/>
              <a:t>) N’</a:t>
            </a:r>
            <a:r>
              <a:rPr lang="en-US" baseline="-25000" dirty="0" smtClean="0"/>
              <a:t>3</a:t>
            </a:r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          + c N</a:t>
            </a:r>
            <a:r>
              <a:rPr lang="fr-FR" baseline="-25000" dirty="0" smtClean="0">
                <a:sym typeface="Wingdings"/>
              </a:rPr>
              <a:t>HT </a:t>
            </a:r>
            <a:endParaRPr lang="fr-FR" dirty="0" smtClean="0">
              <a:sym typeface="Wingdings"/>
            </a:endParaRPr>
          </a:p>
          <a:p>
            <a:endParaRPr lang="fr-FR" dirty="0" smtClean="0">
              <a:sym typeface="Wingdings"/>
            </a:endParaRPr>
          </a:p>
          <a:p>
            <a:endParaRPr lang="fr-FR" dirty="0" smtClean="0">
              <a:sym typeface="Wingdings"/>
            </a:endParaRPr>
          </a:p>
          <a:p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smtClean="0">
                <a:sym typeface="Wingdings"/>
              </a:rPr>
              <a:t>Correction </a:t>
            </a:r>
            <a:r>
              <a:rPr lang="fr-FR" dirty="0" smtClean="0">
                <a:sym typeface="Wingdings"/>
              </a:rPr>
              <a:t>de  la dépendance en temps de N</a:t>
            </a:r>
            <a:r>
              <a:rPr lang="fr-FR" baseline="-25000" dirty="0" smtClean="0">
                <a:sym typeface="Wingdings"/>
              </a:rPr>
              <a:t>i</a:t>
            </a:r>
            <a:r>
              <a:rPr lang="fr-FR" dirty="0" smtClean="0">
                <a:sym typeface="Wingdings"/>
              </a:rPr>
              <a:t> pour les </a:t>
            </a:r>
            <a:r>
              <a:rPr lang="fr-FR" dirty="0" err="1" smtClean="0">
                <a:sym typeface="Wingdings"/>
              </a:rPr>
              <a:t>runs</a:t>
            </a:r>
            <a:r>
              <a:rPr lang="fr-FR" dirty="0" smtClean="0">
                <a:sym typeface="Wingdings"/>
              </a:rPr>
              <a:t> à grand taux d’événements </a:t>
            </a:r>
          </a:p>
          <a:p>
            <a:endParaRPr lang="fr-FR" dirty="0" smtClean="0">
              <a:sym typeface="Wingdings"/>
            </a:endParaRPr>
          </a:p>
          <a:p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343400"/>
            <a:ext cx="2362200" cy="249227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4343400"/>
            <a:ext cx="2362200" cy="25146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6274" y="0"/>
            <a:ext cx="2305526" cy="2328278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800" y="33922"/>
            <a:ext cx="2279540" cy="2328278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6579840" y="3789040"/>
            <a:ext cx="1880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Calice note 047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076056" y="1628800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Note-047-Addendum-1</a:t>
            </a:r>
            <a:endParaRPr lang="fr-FR" sz="1200" dirty="0"/>
          </a:p>
        </p:txBody>
      </p:sp>
      <p:sp>
        <p:nvSpPr>
          <p:cNvPr id="14" name="ZoneTexte 13"/>
          <p:cNvSpPr txBox="1"/>
          <p:nvPr/>
        </p:nvSpPr>
        <p:spPr>
          <a:xfrm>
            <a:off x="4860032" y="5919663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Note-047-Addendum-2</a:t>
            </a:r>
            <a:endParaRPr lang="fr-FR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Reso-2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412776"/>
            <a:ext cx="7200900" cy="5057874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403648" y="476672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Résultat:  amélioration jusque 20% sur la résolution en énergie</a:t>
            </a:r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Lin-Sep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3886200" cy="2895600"/>
          </a:xfrm>
          <a:prstGeom prst="rect">
            <a:avLst/>
          </a:prstGeom>
        </p:spPr>
      </p:pic>
      <p:pic>
        <p:nvPicPr>
          <p:cNvPr id="3" name="Image 2" descr="Reso-Sept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29000"/>
            <a:ext cx="3886200" cy="3124200"/>
          </a:xfrm>
          <a:prstGeom prst="rect">
            <a:avLst/>
          </a:prstGeom>
        </p:spPr>
      </p:pic>
      <p:pic>
        <p:nvPicPr>
          <p:cNvPr id="4" name="Image 3" descr="Lin-Nov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0"/>
            <a:ext cx="4014661" cy="3048000"/>
          </a:xfrm>
          <a:prstGeom prst="rect">
            <a:avLst/>
          </a:prstGeom>
        </p:spPr>
      </p:pic>
      <p:pic>
        <p:nvPicPr>
          <p:cNvPr id="5" name="Image 4" descr="Reso-Nov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799" y="3429000"/>
            <a:ext cx="3786061" cy="31242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899592" y="3059668"/>
            <a:ext cx="7763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Stabilité des résultats entre deux campagnes dans des conditions différentes</a:t>
            </a:r>
            <a:endParaRPr lang="fr-FR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dcap-15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0"/>
            <a:ext cx="7200900" cy="48768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981200" y="3657600"/>
            <a:ext cx="2286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Preliminary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457200" y="4953000"/>
            <a:ext cx="7239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660066"/>
                </a:solidFill>
              </a:rPr>
              <a:t>Remarques</a:t>
            </a:r>
            <a:r>
              <a:rPr lang="fr-FR" b="1" dirty="0" smtClean="0">
                <a:solidFill>
                  <a:srgbClr val="660066"/>
                </a:solidFill>
              </a:rPr>
              <a:t>:</a:t>
            </a:r>
            <a:endParaRPr lang="fr-FR" b="1" dirty="0" smtClean="0">
              <a:solidFill>
                <a:srgbClr val="660066"/>
              </a:solidFill>
            </a:endParaRPr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Ces </a:t>
            </a:r>
            <a:r>
              <a:rPr lang="fr-FR" dirty="0" smtClean="0"/>
              <a:t>résultats ont été obtenus sans aucune correction excepté la correction du </a:t>
            </a:r>
            <a:r>
              <a:rPr lang="fr-FR" dirty="0" smtClean="0"/>
              <a:t>temps et donc il y a encore une place pour améliorer;</a:t>
            </a:r>
            <a:endParaRPr lang="fr-FR" dirty="0" smtClean="0"/>
          </a:p>
          <a:p>
            <a:pPr marL="285750" indent="-285750">
              <a:buFont typeface="Wingdings" charset="0"/>
              <a:buChar char="à"/>
            </a:pPr>
            <a:r>
              <a:rPr lang="fr-FR" dirty="0" smtClean="0"/>
              <a:t>Nous </a:t>
            </a:r>
            <a:r>
              <a:rPr lang="fr-FR" dirty="0" smtClean="0"/>
              <a:t>avons commencé à développer des méthodes utilisant les NN pour mieux exploiter la topologie  dans la mesure de l’énergie. </a:t>
            </a:r>
            <a:r>
              <a:rPr lang="fr-FR" dirty="0" smtClean="0"/>
              <a:t> Des simulations préliminaires confirment la possible amélioration.</a:t>
            </a:r>
            <a:endParaRPr lang="fr-FR" dirty="0" smtClean="0"/>
          </a:p>
          <a:p>
            <a:endParaRPr lang="fr-F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533400" y="188640"/>
            <a:ext cx="7924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Simulation &amp; </a:t>
            </a:r>
            <a:r>
              <a:rPr lang="fr-FR" sz="2400" b="1" dirty="0" err="1" smtClean="0">
                <a:solidFill>
                  <a:srgbClr val="FF0000"/>
                </a:solidFill>
              </a:rPr>
              <a:t>Digistieur</a:t>
            </a:r>
            <a:endParaRPr lang="fr-FR" sz="2400" b="1" dirty="0" smtClean="0">
              <a:solidFill>
                <a:srgbClr val="FF0000"/>
              </a:solidFill>
            </a:endParaRPr>
          </a:p>
          <a:p>
            <a:endParaRPr lang="fr-FR" dirty="0" smtClean="0"/>
          </a:p>
          <a:p>
            <a:r>
              <a:rPr lang="fr-FR" dirty="0" smtClean="0">
                <a:sym typeface="Wingdings"/>
              </a:rPr>
              <a:t> </a:t>
            </a:r>
            <a:r>
              <a:rPr lang="fr-FR" dirty="0" smtClean="0"/>
              <a:t>C’est un travail essentiel pour les futures optimisations et pour l’étude de comparaison entre les différents modèles de </a:t>
            </a:r>
            <a:r>
              <a:rPr lang="fr-FR" dirty="0" smtClean="0"/>
              <a:t>gerbe hadronique d’une part et </a:t>
            </a:r>
            <a:r>
              <a:rPr lang="fr-FR" dirty="0" smtClean="0"/>
              <a:t>les </a:t>
            </a:r>
            <a:r>
              <a:rPr lang="fr-FR" dirty="0" smtClean="0"/>
              <a:t>données d’autre part;</a:t>
            </a:r>
            <a:endParaRPr lang="fr-FR" dirty="0" smtClean="0"/>
          </a:p>
          <a:p>
            <a:endParaRPr lang="fr-FR" dirty="0" smtClean="0"/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Le </a:t>
            </a:r>
            <a:r>
              <a:rPr lang="fr-FR" dirty="0" err="1" smtClean="0">
                <a:sym typeface="Wingdings"/>
              </a:rPr>
              <a:t>digitiseur</a:t>
            </a:r>
            <a:r>
              <a:rPr lang="fr-FR" dirty="0" smtClean="0">
                <a:sym typeface="Wingdings"/>
              </a:rPr>
              <a:t> doit tenir compte du processus physique (avalanche dans les GRPC) mais également </a:t>
            </a:r>
            <a:r>
              <a:rPr lang="fr-FR" dirty="0" smtClean="0">
                <a:sym typeface="Wingdings"/>
              </a:rPr>
              <a:t>des </a:t>
            </a:r>
            <a:r>
              <a:rPr lang="fr-FR" dirty="0" smtClean="0">
                <a:sym typeface="Wingdings"/>
              </a:rPr>
              <a:t>résultats obtenus avec les muons et les électrons avant de l’utiliser pour les gerbes </a:t>
            </a:r>
            <a:r>
              <a:rPr lang="fr-FR" dirty="0" smtClean="0">
                <a:sym typeface="Wingdings"/>
              </a:rPr>
              <a:t>hadroniques;</a:t>
            </a:r>
            <a:endParaRPr lang="fr-FR" dirty="0">
              <a:sym typeface="Wingdings"/>
            </a:endParaRPr>
          </a:p>
          <a:p>
            <a:pPr>
              <a:buFont typeface="Wingdings" charset="2"/>
              <a:buChar char="à"/>
            </a:pPr>
            <a:endParaRPr lang="fr-FR" dirty="0" smtClean="0">
              <a:sym typeface="Wingdings"/>
            </a:endParaRPr>
          </a:p>
          <a:p>
            <a:pPr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L’efficacité du détecteur doit être  proprement simulée 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3" name="Image 2" descr="effPerLay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352800"/>
            <a:ext cx="2743200" cy="3505200"/>
          </a:xfrm>
          <a:prstGeom prst="rect">
            <a:avLst/>
          </a:prstGeom>
        </p:spPr>
      </p:pic>
      <p:pic>
        <p:nvPicPr>
          <p:cNvPr id="4" name="Image 3" descr="ThrScan-DatMC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429000"/>
            <a:ext cx="2895600" cy="3185279"/>
          </a:xfrm>
          <a:prstGeom prst="rect">
            <a:avLst/>
          </a:prstGeom>
        </p:spPr>
      </p:pic>
      <p:pic>
        <p:nvPicPr>
          <p:cNvPr id="5" name="Image 4" descr="NHITElectro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444120"/>
            <a:ext cx="2743200" cy="3170159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038600" y="426720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Muons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620000" y="4636532"/>
            <a:ext cx="105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Electrons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066800" y="4267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Charge distribution</a:t>
            </a:r>
            <a:endParaRPr lang="fr-F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1472</Words>
  <Application>Microsoft Macintosh PowerPoint</Application>
  <PresentationFormat>Présentation à l'écran (4:3)</PresentationFormat>
  <Paragraphs>250</Paragraphs>
  <Slides>25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6" baseType="lpstr">
      <vt:lpstr>Thème Office</vt:lpstr>
      <vt:lpstr>   SDHCAL 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SDHCAL preparation for </dc:title>
  <dc:creator>laktineh</dc:creator>
  <cp:lastModifiedBy>admin admin</cp:lastModifiedBy>
  <cp:revision>141</cp:revision>
  <dcterms:created xsi:type="dcterms:W3CDTF">2014-10-02T17:10:15Z</dcterms:created>
  <dcterms:modified xsi:type="dcterms:W3CDTF">2014-10-03T09:44:57Z</dcterms:modified>
</cp:coreProperties>
</file>